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handoutMasterIdLst>
    <p:handoutMasterId r:id="rId13"/>
  </p:handoutMasterIdLst>
  <p:sldIdLst>
    <p:sldId id="256" r:id="rId2"/>
    <p:sldId id="291" r:id="rId3"/>
    <p:sldId id="280" r:id="rId4"/>
    <p:sldId id="264" r:id="rId5"/>
    <p:sldId id="282" r:id="rId6"/>
    <p:sldId id="288" r:id="rId7"/>
    <p:sldId id="286" r:id="rId8"/>
    <p:sldId id="295" r:id="rId9"/>
    <p:sldId id="292" r:id="rId10"/>
    <p:sldId id="294" r:id="rId11"/>
  </p:sldIdLst>
  <p:sldSz cx="9144000" cy="5143500" type="screen16x9"/>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3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FFCC"/>
    <a:srgbClr val="99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37"/>
    <p:restoredTop sz="91696" autoAdjust="0"/>
  </p:normalViewPr>
  <p:slideViewPr>
    <p:cSldViewPr>
      <p:cViewPr varScale="1">
        <p:scale>
          <a:sx n="101" d="100"/>
          <a:sy n="101" d="100"/>
        </p:scale>
        <p:origin x="49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6" d="100"/>
          <a:sy n="76" d="100"/>
        </p:scale>
        <p:origin x="-1674" y="-90"/>
      </p:cViewPr>
      <p:guideLst>
        <p:guide orient="horz" pos="3127"/>
        <p:guide pos="23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2" y="0"/>
            <a:ext cx="2984870" cy="500935"/>
          </a:xfrm>
          <a:prstGeom prst="rect">
            <a:avLst/>
          </a:prstGeom>
        </p:spPr>
        <p:txBody>
          <a:bodyPr vert="horz" lIns="96606" tIns="48303" rIns="96606" bIns="48303" rtlCol="0"/>
          <a:lstStyle>
            <a:lvl1pPr algn="l">
              <a:defRPr sz="1300"/>
            </a:lvl1pPr>
          </a:lstStyle>
          <a:p>
            <a:endParaRPr kumimoji="1" lang="ja-JP" altLang="en-US"/>
          </a:p>
        </p:txBody>
      </p:sp>
      <p:sp>
        <p:nvSpPr>
          <p:cNvPr id="1108" name="日付プレースホルダー 2"/>
          <p:cNvSpPr>
            <a:spLocks noGrp="1"/>
          </p:cNvSpPr>
          <p:nvPr>
            <p:ph type="dt" sz="quarter" idx="1"/>
          </p:nvPr>
        </p:nvSpPr>
        <p:spPr>
          <a:xfrm>
            <a:off x="3901701" y="0"/>
            <a:ext cx="2984870" cy="500935"/>
          </a:xfrm>
          <a:prstGeom prst="rect">
            <a:avLst/>
          </a:prstGeom>
        </p:spPr>
        <p:txBody>
          <a:bodyPr vert="horz" lIns="96606" tIns="48303" rIns="96606" bIns="48303" rtlCol="0"/>
          <a:lstStyle>
            <a:lvl1pPr algn="r">
              <a:defRPr sz="1300"/>
            </a:lvl1pPr>
          </a:lstStyle>
          <a:p>
            <a:fld id="{66FCAE62-EDBC-4A6C-84B7-438046C8C207}" type="datetimeFigureOut">
              <a:rPr kumimoji="1" lang="ja-JP" altLang="en-US" smtClean="0"/>
              <a:t>2019/12/4</a:t>
            </a:fld>
            <a:endParaRPr kumimoji="1" lang="ja-JP" altLang="en-US"/>
          </a:p>
        </p:txBody>
      </p:sp>
      <p:sp>
        <p:nvSpPr>
          <p:cNvPr id="1109" name="フッター プレースホルダー 3"/>
          <p:cNvSpPr>
            <a:spLocks noGrp="1"/>
          </p:cNvSpPr>
          <p:nvPr>
            <p:ph type="ftr" sz="quarter" idx="2"/>
          </p:nvPr>
        </p:nvSpPr>
        <p:spPr>
          <a:xfrm>
            <a:off x="2" y="9516038"/>
            <a:ext cx="2984870" cy="500935"/>
          </a:xfrm>
          <a:prstGeom prst="rect">
            <a:avLst/>
          </a:prstGeom>
        </p:spPr>
        <p:txBody>
          <a:bodyPr vert="horz" lIns="96606" tIns="48303" rIns="96606" bIns="48303" rtlCol="0" anchor="b"/>
          <a:lstStyle>
            <a:lvl1pPr algn="l">
              <a:defRPr sz="1300"/>
            </a:lvl1pPr>
          </a:lstStyle>
          <a:p>
            <a:endParaRPr kumimoji="1" lang="ja-JP" altLang="en-US"/>
          </a:p>
        </p:txBody>
      </p:sp>
      <p:sp>
        <p:nvSpPr>
          <p:cNvPr id="1110" name="スライド番号プレースホルダー 5"/>
          <p:cNvSpPr>
            <a:spLocks noGrp="1"/>
          </p:cNvSpPr>
          <p:nvPr>
            <p:ph type="sldNum" sz="quarter" idx="3"/>
          </p:nvPr>
        </p:nvSpPr>
        <p:spPr>
          <a:xfrm>
            <a:off x="3900936" y="9515616"/>
            <a:ext cx="2985622" cy="501497"/>
          </a:xfrm>
          <a:prstGeom prst="rect">
            <a:avLst/>
          </a:prstGeom>
        </p:spPr>
        <p:txBody>
          <a:bodyPr vert="horz" lIns="96606" tIns="48303" rIns="96606" bIns="48303" rtlCol="0" anchor="b"/>
          <a:lstStyle>
            <a:lvl1pPr algn="r">
              <a:defRPr sz="1300"/>
            </a:lvl1pPr>
          </a:lstStyle>
          <a:p>
            <a:fld id="{351CC8F3-3351-448E-A3F4-AB1DDA78E08C}" type="slidenum">
              <a:rPr kumimoji="1" lang="ja-JP" altLang="en-US" smtClean="0"/>
              <a:t>‹#›</a:t>
            </a:fld>
            <a:endParaRPr kumimoji="1" lang="ja-JP" altLang="en-US"/>
          </a:p>
        </p:txBody>
      </p:sp>
    </p:spTree>
    <p:extLst>
      <p:ext uri="{BB962C8B-B14F-4D97-AF65-F5344CB8AC3E}">
        <p14:creationId xmlns:p14="http://schemas.microsoft.com/office/powerpoint/2010/main" val="38699715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2" y="0"/>
            <a:ext cx="2984870" cy="500935"/>
          </a:xfrm>
          <a:prstGeom prst="rect">
            <a:avLst/>
          </a:prstGeom>
        </p:spPr>
        <p:txBody>
          <a:bodyPr vert="horz" lIns="96606" tIns="48303" rIns="96606" bIns="48303" rtlCol="0"/>
          <a:lstStyle>
            <a:lvl1pPr algn="l">
              <a:defRPr sz="1300"/>
            </a:lvl1pPr>
          </a:lstStyle>
          <a:p>
            <a:endParaRPr kumimoji="1" lang="ja-JP" altLang="en-US"/>
          </a:p>
        </p:txBody>
      </p:sp>
      <p:sp>
        <p:nvSpPr>
          <p:cNvPr id="1101" name="日付プレースホルダー 2"/>
          <p:cNvSpPr>
            <a:spLocks noGrp="1"/>
          </p:cNvSpPr>
          <p:nvPr>
            <p:ph type="dt" idx="1"/>
          </p:nvPr>
        </p:nvSpPr>
        <p:spPr>
          <a:xfrm>
            <a:off x="3901701" y="0"/>
            <a:ext cx="2984870" cy="500935"/>
          </a:xfrm>
          <a:prstGeom prst="rect">
            <a:avLst/>
          </a:prstGeom>
        </p:spPr>
        <p:txBody>
          <a:bodyPr vert="horz" lIns="96606" tIns="48303" rIns="96606" bIns="48303" rtlCol="0"/>
          <a:lstStyle>
            <a:lvl1pPr algn="r">
              <a:defRPr sz="1300"/>
            </a:lvl1pPr>
          </a:lstStyle>
          <a:p>
            <a:fld id="{55DA7926-6C4F-4214-B209-0464A644D215}" type="datetimeFigureOut">
              <a:rPr kumimoji="1" lang="ja-JP" altLang="en-US" smtClean="0"/>
              <a:t>2019/12/4</a:t>
            </a:fld>
            <a:endParaRPr kumimoji="1" lang="ja-JP" altLang="en-US"/>
          </a:p>
        </p:txBody>
      </p:sp>
      <p:sp>
        <p:nvSpPr>
          <p:cNvPr id="1102" name="スライド イメージ プレースホルダー 3"/>
          <p:cNvSpPr>
            <a:spLocks noGrp="1" noRot="1" noChangeAspect="1"/>
          </p:cNvSpPr>
          <p:nvPr>
            <p:ph type="sldImg" idx="2"/>
          </p:nvPr>
        </p:nvSpPr>
        <p:spPr>
          <a:xfrm>
            <a:off x="103188" y="750888"/>
            <a:ext cx="6681787" cy="3759200"/>
          </a:xfrm>
          <a:prstGeom prst="rect">
            <a:avLst/>
          </a:prstGeom>
          <a:noFill/>
          <a:ln w="12700">
            <a:solidFill>
              <a:prstClr val="black"/>
            </a:solidFill>
          </a:ln>
        </p:spPr>
        <p:txBody>
          <a:bodyPr vert="horz" lIns="96606" tIns="48303" rIns="96606" bIns="48303" rtlCol="0" anchor="ctr"/>
          <a:lstStyle/>
          <a:p>
            <a:endParaRPr lang="ja-JP" altLang="en-US"/>
          </a:p>
        </p:txBody>
      </p:sp>
      <p:sp>
        <p:nvSpPr>
          <p:cNvPr id="1103" name="ノート プレースホルダー 4"/>
          <p:cNvSpPr>
            <a:spLocks noGrp="1"/>
          </p:cNvSpPr>
          <p:nvPr>
            <p:ph type="body" sz="quarter" idx="3"/>
          </p:nvPr>
        </p:nvSpPr>
        <p:spPr>
          <a:xfrm>
            <a:off x="688818" y="4758890"/>
            <a:ext cx="5510530" cy="4508420"/>
          </a:xfrm>
          <a:prstGeom prst="rect">
            <a:avLst/>
          </a:prstGeom>
        </p:spPr>
        <p:txBody>
          <a:bodyPr vert="horz" lIns="96606" tIns="48303" rIns="96606" bIns="483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2" y="9516038"/>
            <a:ext cx="2984870" cy="500935"/>
          </a:xfrm>
          <a:prstGeom prst="rect">
            <a:avLst/>
          </a:prstGeom>
        </p:spPr>
        <p:txBody>
          <a:bodyPr vert="horz" lIns="96606" tIns="48303" rIns="96606" bIns="48303" rtlCol="0" anchor="b"/>
          <a:lstStyle>
            <a:lvl1pPr algn="l">
              <a:defRPr sz="1300"/>
            </a:lvl1pPr>
          </a:lstStyle>
          <a:p>
            <a:endParaRPr kumimoji="1" lang="ja-JP" altLang="en-US"/>
          </a:p>
        </p:txBody>
      </p:sp>
      <p:sp>
        <p:nvSpPr>
          <p:cNvPr id="1105" name="スライド番号プレースホルダー 6"/>
          <p:cNvSpPr>
            <a:spLocks noGrp="1"/>
          </p:cNvSpPr>
          <p:nvPr>
            <p:ph type="sldNum" sz="quarter" idx="5"/>
          </p:nvPr>
        </p:nvSpPr>
        <p:spPr>
          <a:xfrm>
            <a:off x="3901701" y="9516038"/>
            <a:ext cx="2984870" cy="500935"/>
          </a:xfrm>
          <a:prstGeom prst="rect">
            <a:avLst/>
          </a:prstGeom>
        </p:spPr>
        <p:txBody>
          <a:bodyPr vert="horz" lIns="96606" tIns="48303" rIns="96606" bIns="48303" rtlCol="0" anchor="b"/>
          <a:lstStyle>
            <a:lvl1pPr algn="r">
              <a:defRPr sz="1300"/>
            </a:lvl1pPr>
          </a:lstStyle>
          <a:p>
            <a:fld id="{D7548D66-055F-474E-8A9D-3E535E51A1A4}" type="slidenum">
              <a:rPr kumimoji="1" lang="ja-JP" altLang="en-US" smtClean="0"/>
              <a:t>‹#›</a:t>
            </a:fld>
            <a:endParaRPr kumimoji="1" lang="ja-JP" altLang="en-US"/>
          </a:p>
        </p:txBody>
      </p:sp>
    </p:spTree>
    <p:extLst>
      <p:ext uri="{BB962C8B-B14F-4D97-AF65-F5344CB8AC3E}">
        <p14:creationId xmlns:p14="http://schemas.microsoft.com/office/powerpoint/2010/main" val="155798054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 name="スライド イメージ プレースホルダー 1"/>
          <p:cNvSpPr>
            <a:spLocks noGrp="1" noRot="1" noChangeAspect="1"/>
          </p:cNvSpPr>
          <p:nvPr>
            <p:ph type="sldImg"/>
          </p:nvPr>
        </p:nvSpPr>
        <p:spPr>
          <a:xfrm>
            <a:off x="103188" y="750888"/>
            <a:ext cx="6681787" cy="3759200"/>
          </a:xfrm>
        </p:spPr>
      </p:sp>
      <p:sp>
        <p:nvSpPr>
          <p:cNvPr id="1121" name="ノート プレースホルダー 2"/>
          <p:cNvSpPr>
            <a:spLocks noGrp="1"/>
          </p:cNvSpPr>
          <p:nvPr>
            <p:ph type="body" idx="1"/>
          </p:nvPr>
        </p:nvSpPr>
        <p:spPr/>
        <p:txBody>
          <a:bodyPr/>
          <a:lstStyle/>
          <a:p>
            <a:r>
              <a:rPr kumimoji="1" lang="ja-JP" altLang="ja-JP" sz="1400" kern="1200" dirty="0">
                <a:solidFill>
                  <a:schemeClr val="tx1"/>
                </a:solidFill>
                <a:effectLst/>
                <a:latin typeface="+mn-lt"/>
                <a:ea typeface="+mn-ea"/>
                <a:cs typeface="+mn-cs"/>
              </a:rPr>
              <a:t>司　会（ 岡　野 ）</a:t>
            </a:r>
          </a:p>
          <a:p>
            <a:r>
              <a:rPr kumimoji="1" lang="ja-JP" altLang="ja-JP" sz="1400" kern="1200" dirty="0">
                <a:solidFill>
                  <a:schemeClr val="tx1"/>
                </a:solidFill>
                <a:effectLst/>
                <a:latin typeface="+mn-lt"/>
                <a:ea typeface="+mn-ea"/>
                <a:cs typeface="+mn-cs"/>
              </a:rPr>
              <a:t>　これから「平成３０年度・令和元年度　東京都教育委員会研究指定校　プログラミング教育推進校、平成３０年度・令和元年度　中野区立教育委員会「学校教育向上事業」研究指定校　令和元年度　中野区立武蔵台小学校　研究報告会　プログラミング的思考の育成～社会で普遍的に求められる資質・能力を育む～　第３学年　分科会を始めます。</a:t>
            </a:r>
          </a:p>
          <a:p>
            <a:r>
              <a:rPr kumimoji="1" lang="en-US" altLang="ja-JP" sz="1400" kern="1200" dirty="0">
                <a:solidFill>
                  <a:schemeClr val="tx1"/>
                </a:solidFill>
                <a:effectLst/>
                <a:latin typeface="+mn-lt"/>
                <a:ea typeface="+mn-ea"/>
                <a:cs typeface="+mn-cs"/>
              </a:rPr>
              <a:t> </a:t>
            </a:r>
            <a:endParaRPr kumimoji="1" lang="ja-JP" altLang="ja-JP" sz="1400" kern="1200" dirty="0">
              <a:solidFill>
                <a:schemeClr val="tx1"/>
              </a:solidFill>
              <a:effectLst/>
              <a:latin typeface="+mn-lt"/>
              <a:ea typeface="+mn-ea"/>
              <a:cs typeface="+mn-cs"/>
            </a:endParaRPr>
          </a:p>
          <a:p>
            <a:r>
              <a:rPr kumimoji="1" lang="ja-JP" altLang="ja-JP" sz="1400" kern="1200" dirty="0">
                <a:solidFill>
                  <a:schemeClr val="tx1"/>
                </a:solidFill>
                <a:effectLst/>
                <a:latin typeface="+mn-lt"/>
                <a:ea typeface="+mn-ea"/>
                <a:cs typeface="+mn-cs"/>
              </a:rPr>
              <a:t>　本分科会の司会を務めます、（ 岡　野 ）です。よろしくお願いします。</a:t>
            </a:r>
          </a:p>
          <a:p>
            <a:r>
              <a:rPr kumimoji="1" lang="en-US" altLang="ja-JP" sz="1400" kern="1200" dirty="0">
                <a:solidFill>
                  <a:schemeClr val="tx1"/>
                </a:solidFill>
                <a:effectLst/>
                <a:latin typeface="+mn-lt"/>
                <a:ea typeface="+mn-ea"/>
                <a:cs typeface="+mn-cs"/>
              </a:rPr>
              <a:t> </a:t>
            </a:r>
            <a:endParaRPr kumimoji="1" lang="ja-JP" altLang="ja-JP" sz="1400" kern="1200" dirty="0">
              <a:solidFill>
                <a:schemeClr val="tx1"/>
              </a:solidFill>
              <a:effectLst/>
              <a:latin typeface="+mn-lt"/>
              <a:ea typeface="+mn-ea"/>
              <a:cs typeface="+mn-cs"/>
            </a:endParaRPr>
          </a:p>
          <a:p>
            <a:r>
              <a:rPr kumimoji="1" lang="ja-JP" altLang="ja-JP" sz="1400" kern="1200" dirty="0">
                <a:solidFill>
                  <a:schemeClr val="tx1"/>
                </a:solidFill>
                <a:effectLst/>
                <a:latin typeface="+mn-lt"/>
                <a:ea typeface="+mn-ea"/>
                <a:cs typeface="+mn-cs"/>
              </a:rPr>
              <a:t>　まずは、本日の授業について、授業者の（ 亀　井 ）より報告させていただきます。</a:t>
            </a:r>
          </a:p>
          <a:p>
            <a:endParaRPr kumimoji="1" lang="ja-JP" altLang="en-US" dirty="0"/>
          </a:p>
        </p:txBody>
      </p:sp>
      <p:sp>
        <p:nvSpPr>
          <p:cNvPr id="1122" name="スライド番号プレースホルダー 3"/>
          <p:cNvSpPr>
            <a:spLocks noGrp="1"/>
          </p:cNvSpPr>
          <p:nvPr>
            <p:ph type="sldNum" sz="quarter" idx="10"/>
          </p:nvPr>
        </p:nvSpPr>
        <p:spPr/>
        <p:txBody>
          <a:bodyPr/>
          <a:lstStyle/>
          <a:p>
            <a:fld id="{D7548D66-055F-474E-8A9D-3E535E51A1A4}" type="slidenum">
              <a:rPr kumimoji="1" lang="ja-JP" altLang="en-US" smtClean="0"/>
              <a:t>1</a:t>
            </a:fld>
            <a:endParaRPr kumimoji="1" lang="ja-JP" altLang="en-US"/>
          </a:p>
        </p:txBody>
      </p:sp>
    </p:spTree>
    <p:extLst>
      <p:ext uri="{BB962C8B-B14F-4D97-AF65-F5344CB8AC3E}">
        <p14:creationId xmlns:p14="http://schemas.microsoft.com/office/powerpoint/2010/main" val="484918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 name="スライド イメージ プレースホルダー 1"/>
          <p:cNvSpPr>
            <a:spLocks noGrp="1" noRot="1" noChangeAspect="1"/>
          </p:cNvSpPr>
          <p:nvPr>
            <p:ph type="sldImg"/>
          </p:nvPr>
        </p:nvSpPr>
        <p:spPr>
          <a:xfrm>
            <a:off x="103188" y="750888"/>
            <a:ext cx="6681787" cy="3759200"/>
          </a:xfrm>
        </p:spPr>
      </p:sp>
      <p:sp>
        <p:nvSpPr>
          <p:cNvPr id="1290"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　また、この後はプログラミング教材「ビスケット」の体験会の時間を設けさせていただきました。お時間のある方は、どうぞタブレットパソコンを手に取ってみてください。</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a:solidFill>
                  <a:schemeClr val="tx1"/>
                </a:solidFill>
                <a:effectLst/>
                <a:latin typeface="+mn-lt"/>
                <a:ea typeface="+mn-ea"/>
                <a:cs typeface="+mn-cs"/>
              </a:rPr>
              <a:t>　以上をもちまして、第３学年　分科会を終わります。ありがとうございました。</a:t>
            </a:r>
          </a:p>
        </p:txBody>
      </p:sp>
      <p:sp>
        <p:nvSpPr>
          <p:cNvPr id="1291" name="スライド番号プレースホルダー 3"/>
          <p:cNvSpPr>
            <a:spLocks noGrp="1"/>
          </p:cNvSpPr>
          <p:nvPr>
            <p:ph type="sldNum" sz="quarter" idx="10"/>
          </p:nvPr>
        </p:nvSpPr>
        <p:spPr/>
        <p:txBody>
          <a:bodyPr/>
          <a:lstStyle/>
          <a:p>
            <a:fld id="{D7548D66-055F-474E-8A9D-3E535E51A1A4}" type="slidenum">
              <a:rPr kumimoji="1" lang="ja-JP" altLang="en-US" smtClean="0"/>
              <a:t>10</a:t>
            </a:fld>
            <a:endParaRPr kumimoji="1" lang="ja-JP" altLang="en-US"/>
          </a:p>
        </p:txBody>
      </p:sp>
    </p:spTree>
    <p:extLst>
      <p:ext uri="{BB962C8B-B14F-4D97-AF65-F5344CB8AC3E}">
        <p14:creationId xmlns:p14="http://schemas.microsoft.com/office/powerpoint/2010/main" val="3728383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 name="スライド イメージ プレースホルダー 1"/>
          <p:cNvSpPr>
            <a:spLocks noGrp="1" noRot="1" noChangeAspect="1"/>
          </p:cNvSpPr>
          <p:nvPr>
            <p:ph type="sldImg"/>
          </p:nvPr>
        </p:nvSpPr>
        <p:spPr>
          <a:xfrm>
            <a:off x="103188" y="750888"/>
            <a:ext cx="6681787" cy="3759200"/>
          </a:xfrm>
        </p:spPr>
      </p:sp>
      <p:sp>
        <p:nvSpPr>
          <p:cNvPr id="1173" name="ノート プレースホルダー 2"/>
          <p:cNvSpPr>
            <a:spLocks noGrp="1"/>
          </p:cNvSpPr>
          <p:nvPr>
            <p:ph type="body" idx="1"/>
          </p:nvPr>
        </p:nvSpPr>
        <p:spPr/>
        <p:txBody>
          <a:bodyPr/>
          <a:lstStyle/>
          <a:p>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本日はご参観いただきありがとうございました。本日の授業は、総合的な学習の時間「パソコンと友だちになろう」の第４時でした。この単元は夏季休業前にも７時間行っていますので、実際には１１時間目の学習になります。</a:t>
            </a:r>
          </a:p>
          <a:p>
            <a:r>
              <a:rPr kumimoji="1" lang="ja-JP" altLang="ja-JP" sz="1400" kern="1200" dirty="0">
                <a:solidFill>
                  <a:schemeClr val="tx1"/>
                </a:solidFill>
                <a:effectLst/>
                <a:latin typeface="+mn-lt"/>
                <a:ea typeface="+mn-ea"/>
                <a:cs typeface="+mn-cs"/>
              </a:rPr>
              <a:t>　本校の３年生の児童は、３年生になって初めて授業の中でタブレットパソコンを使いました。そこで、目標の一つ目は、「パソコンの基礎的な操作に慣れ、学習や生活の中で活用できる力を身に付ける。」というものにしました。その上で、「プログラミング言語『ビスケット』を使い、簡単なアニメーションを作ることができる。」ということを目指しました。</a:t>
            </a:r>
          </a:p>
          <a:p>
            <a:r>
              <a:rPr kumimoji="1" lang="ja-JP" altLang="ja-JP" sz="1400" kern="1200" dirty="0">
                <a:solidFill>
                  <a:schemeClr val="tx1"/>
                </a:solidFill>
                <a:effectLst/>
                <a:latin typeface="+mn-lt"/>
                <a:ea typeface="+mn-ea"/>
                <a:cs typeface="+mn-cs"/>
              </a:rPr>
              <a:t>　また、プログラミング教育の視点としては、「プログラミング的思考をはたらかせながらプログラムを創造したり試行錯誤したりし、自分の思い描いたアニメーションを作ることができる。」ことを目指しました。</a:t>
            </a:r>
          </a:p>
          <a:p>
            <a:r>
              <a:rPr kumimoji="1" lang="ja-JP" altLang="ja-JP" sz="1400" kern="1200" dirty="0">
                <a:solidFill>
                  <a:schemeClr val="tx1"/>
                </a:solidFill>
                <a:effectLst/>
                <a:latin typeface="+mn-lt"/>
                <a:ea typeface="+mn-ea"/>
                <a:cs typeface="+mn-cs"/>
              </a:rPr>
              <a:t>　前時までに、植物の成長を成長段階ごとに細分化し、それぞれの段階ごとの部品を作ることで記号化してきました。</a:t>
            </a:r>
          </a:p>
          <a:p>
            <a:r>
              <a:rPr kumimoji="1" lang="ja-JP" altLang="ja-JP" sz="1400" kern="1200" dirty="0">
                <a:solidFill>
                  <a:schemeClr val="tx1"/>
                </a:solidFill>
                <a:effectLst/>
                <a:latin typeface="+mn-lt"/>
                <a:ea typeface="+mn-ea"/>
                <a:cs typeface="+mn-cs"/>
              </a:rPr>
              <a:t>そして本時では、それらに命令を与えながら組み合わせていきました。自分の意図する動きとなるようにお互いに教え合ったり試行錯誤したりしながらアニメーションを作りました。</a:t>
            </a:r>
          </a:p>
          <a:p>
            <a:r>
              <a:rPr kumimoji="1" lang="en-US" altLang="ja-JP" sz="1400" kern="1200" dirty="0">
                <a:solidFill>
                  <a:schemeClr val="tx1"/>
                </a:solidFill>
                <a:effectLst/>
                <a:latin typeface="+mn-lt"/>
                <a:ea typeface="+mn-ea"/>
                <a:cs typeface="+mn-cs"/>
              </a:rPr>
              <a:t> </a:t>
            </a:r>
            <a:endParaRPr kumimoji="1" lang="ja-JP" altLang="ja-JP" sz="1400" kern="1200" dirty="0">
              <a:solidFill>
                <a:schemeClr val="tx1"/>
              </a:solidFill>
              <a:effectLst/>
              <a:latin typeface="+mn-lt"/>
              <a:ea typeface="+mn-ea"/>
              <a:cs typeface="+mn-cs"/>
            </a:endParaRPr>
          </a:p>
          <a:p>
            <a:r>
              <a:rPr kumimoji="1" lang="en-US" altLang="ja-JP" sz="1400" kern="1200" dirty="0">
                <a:solidFill>
                  <a:schemeClr val="tx1"/>
                </a:solidFill>
                <a:effectLst/>
                <a:latin typeface="+mn-lt"/>
                <a:ea typeface="+mn-ea"/>
                <a:cs typeface="+mn-cs"/>
              </a:rPr>
              <a:t> </a:t>
            </a:r>
            <a:endParaRPr kumimoji="1" lang="ja-JP" altLang="ja-JP" sz="1400" kern="1200" dirty="0">
              <a:solidFill>
                <a:schemeClr val="tx1"/>
              </a:solidFill>
              <a:effectLst/>
              <a:latin typeface="+mn-lt"/>
              <a:ea typeface="+mn-ea"/>
              <a:cs typeface="+mn-cs"/>
            </a:endParaRPr>
          </a:p>
          <a:p>
            <a:r>
              <a:rPr kumimoji="1" lang="ja-JP" altLang="ja-JP" sz="1400" kern="1200" dirty="0">
                <a:solidFill>
                  <a:schemeClr val="tx1"/>
                </a:solidFill>
                <a:effectLst/>
                <a:latin typeface="+mn-lt"/>
                <a:ea typeface="+mn-ea"/>
                <a:cs typeface="+mn-cs"/>
              </a:rPr>
              <a:t>　これで、本時の学習についての報告を終わります。</a:t>
            </a:r>
          </a:p>
          <a:p>
            <a:pPr defTabSz="966064">
              <a:defRPr/>
            </a:pPr>
            <a:endParaRPr kumimoji="1" lang="en-US" altLang="ja-JP" dirty="0"/>
          </a:p>
        </p:txBody>
      </p:sp>
      <p:sp>
        <p:nvSpPr>
          <p:cNvPr id="1174" name="スライド番号プレースホルダー 3"/>
          <p:cNvSpPr>
            <a:spLocks noGrp="1"/>
          </p:cNvSpPr>
          <p:nvPr>
            <p:ph type="sldNum" sz="quarter" idx="10"/>
          </p:nvPr>
        </p:nvSpPr>
        <p:spPr/>
        <p:txBody>
          <a:bodyPr/>
          <a:lstStyle/>
          <a:p>
            <a:fld id="{D7548D66-055F-474E-8A9D-3E535E51A1A4}" type="slidenum">
              <a:rPr kumimoji="1" lang="ja-JP" altLang="en-US" smtClean="0"/>
              <a:t>2</a:t>
            </a:fld>
            <a:endParaRPr kumimoji="1" lang="ja-JP" altLang="en-US"/>
          </a:p>
        </p:txBody>
      </p:sp>
    </p:spTree>
    <p:extLst>
      <p:ext uri="{BB962C8B-B14F-4D97-AF65-F5344CB8AC3E}">
        <p14:creationId xmlns:p14="http://schemas.microsoft.com/office/powerpoint/2010/main" val="2606179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 name="スライド イメージ プレースホルダー 1"/>
          <p:cNvSpPr>
            <a:spLocks noGrp="1" noRot="1" noChangeAspect="1"/>
          </p:cNvSpPr>
          <p:nvPr>
            <p:ph type="sldImg"/>
          </p:nvPr>
        </p:nvSpPr>
        <p:spPr>
          <a:xfrm>
            <a:off x="103188" y="750888"/>
            <a:ext cx="6681787" cy="3759200"/>
          </a:xfrm>
        </p:spPr>
      </p:sp>
      <p:sp>
        <p:nvSpPr>
          <p:cNvPr id="1173" name="ノート プレースホルダー 2"/>
          <p:cNvSpPr>
            <a:spLocks noGrp="1"/>
          </p:cNvSpPr>
          <p:nvPr>
            <p:ph type="body" idx="1"/>
          </p:nvPr>
        </p:nvSpPr>
        <p:spPr/>
        <p:txBody>
          <a:bodyPr/>
          <a:lstStyle/>
          <a:p>
            <a:r>
              <a:rPr kumimoji="1" lang="ja-JP" altLang="ja-JP" sz="1400" kern="1200" dirty="0">
                <a:solidFill>
                  <a:schemeClr val="tx1"/>
                </a:solidFill>
                <a:effectLst/>
                <a:latin typeface="+mn-lt"/>
                <a:ea typeface="+mn-ea"/>
                <a:cs typeface="+mn-cs"/>
              </a:rPr>
              <a:t>司　会（ 岡　野 ）</a:t>
            </a:r>
          </a:p>
          <a:p>
            <a:r>
              <a:rPr kumimoji="1" lang="ja-JP" altLang="ja-JP" sz="1400" kern="1200" dirty="0">
                <a:solidFill>
                  <a:schemeClr val="tx1"/>
                </a:solidFill>
                <a:effectLst/>
                <a:latin typeface="+mn-lt"/>
                <a:ea typeface="+mn-ea"/>
                <a:cs typeface="+mn-cs"/>
              </a:rPr>
              <a:t>　続きまして、単元及びプログラミング教材「ビスケット」について、（ 髙　山 ）より報告させていただきます。</a:t>
            </a:r>
          </a:p>
          <a:p>
            <a:endParaRPr kumimoji="1" lang="en-US" altLang="ja-JP" sz="1400" kern="1200" dirty="0">
              <a:solidFill>
                <a:schemeClr val="tx1"/>
              </a:solidFill>
              <a:effectLst/>
              <a:latin typeface="+mn-lt"/>
              <a:ea typeface="+mn-ea"/>
              <a:cs typeface="+mn-cs"/>
            </a:endParaRPr>
          </a:p>
          <a:p>
            <a:r>
              <a:rPr kumimoji="1" lang="ja-JP" altLang="ja-JP" sz="1400" kern="1200" dirty="0">
                <a:solidFill>
                  <a:schemeClr val="tx1"/>
                </a:solidFill>
                <a:effectLst/>
                <a:latin typeface="+mn-lt"/>
                <a:ea typeface="+mn-ea"/>
                <a:cs typeface="+mn-cs"/>
              </a:rPr>
              <a:t>報告者（ 髙　山 ）</a:t>
            </a:r>
          </a:p>
          <a:p>
            <a:r>
              <a:rPr kumimoji="1" lang="ja-JP" altLang="ja-JP" sz="1400" kern="1200" dirty="0">
                <a:solidFill>
                  <a:schemeClr val="tx1"/>
                </a:solidFill>
                <a:effectLst/>
                <a:latin typeface="+mn-lt"/>
                <a:ea typeface="+mn-ea"/>
                <a:cs typeface="+mn-cs"/>
              </a:rPr>
              <a:t>　まずは、「ビスケット」についてです。プログラミング教材「ビスケット」とは、インターネット上で利用できるフリーソフトの</a:t>
            </a:r>
            <a:r>
              <a:rPr kumimoji="1" lang="en-US" altLang="ja-JP" sz="1400" kern="1200" dirty="0">
                <a:solidFill>
                  <a:schemeClr val="tx1"/>
                </a:solidFill>
                <a:effectLst/>
                <a:latin typeface="+mn-lt"/>
                <a:ea typeface="+mn-ea"/>
                <a:cs typeface="+mn-cs"/>
              </a:rPr>
              <a:t>1</a:t>
            </a:r>
            <a:r>
              <a:rPr kumimoji="1" lang="ja-JP" altLang="ja-JP" sz="1400" kern="1200" dirty="0">
                <a:solidFill>
                  <a:schemeClr val="tx1"/>
                </a:solidFill>
                <a:effectLst/>
                <a:latin typeface="+mn-lt"/>
                <a:ea typeface="+mn-ea"/>
                <a:cs typeface="+mn-cs"/>
              </a:rPr>
              <a:t>つです。</a:t>
            </a:r>
          </a:p>
          <a:p>
            <a:r>
              <a:rPr kumimoji="1" lang="ja-JP" altLang="ja-JP" sz="1400" kern="1200" dirty="0">
                <a:solidFill>
                  <a:schemeClr val="tx1"/>
                </a:solidFill>
                <a:effectLst/>
                <a:latin typeface="+mn-lt"/>
                <a:ea typeface="+mn-ea"/>
                <a:cs typeface="+mn-cs"/>
              </a:rPr>
              <a:t>　アニメーションで使用したい部品を描き、それらをメガネの左右に入れることで思い通りに動かしたり、変化させたりして楽しみます。</a:t>
            </a:r>
          </a:p>
          <a:p>
            <a:pPr defTabSz="966064">
              <a:defRPr/>
            </a:pPr>
            <a:endParaRPr kumimoji="1" lang="en-US" altLang="ja-JP" dirty="0"/>
          </a:p>
        </p:txBody>
      </p:sp>
      <p:sp>
        <p:nvSpPr>
          <p:cNvPr id="1174" name="スライド番号プレースホルダー 3"/>
          <p:cNvSpPr>
            <a:spLocks noGrp="1"/>
          </p:cNvSpPr>
          <p:nvPr>
            <p:ph type="sldNum" sz="quarter" idx="10"/>
          </p:nvPr>
        </p:nvSpPr>
        <p:spPr/>
        <p:txBody>
          <a:bodyPr/>
          <a:lstStyle/>
          <a:p>
            <a:fld id="{D7548D66-055F-474E-8A9D-3E535E51A1A4}" type="slidenum">
              <a:rPr kumimoji="1" lang="ja-JP" altLang="en-US" smtClean="0"/>
              <a:t>3</a:t>
            </a:fld>
            <a:endParaRPr kumimoji="1" lang="ja-JP" altLang="en-US"/>
          </a:p>
        </p:txBody>
      </p:sp>
    </p:spTree>
    <p:extLst>
      <p:ext uri="{BB962C8B-B14F-4D97-AF65-F5344CB8AC3E}">
        <p14:creationId xmlns:p14="http://schemas.microsoft.com/office/powerpoint/2010/main" val="1375333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2" name="スライド イメージ プレースホルダー 1"/>
          <p:cNvSpPr>
            <a:spLocks noGrp="1" noRot="1" noChangeAspect="1"/>
          </p:cNvSpPr>
          <p:nvPr>
            <p:ph type="sldImg"/>
          </p:nvPr>
        </p:nvSpPr>
        <p:spPr>
          <a:xfrm>
            <a:off x="103188" y="750888"/>
            <a:ext cx="6681787" cy="3759200"/>
          </a:xfrm>
        </p:spPr>
      </p:sp>
      <p:sp>
        <p:nvSpPr>
          <p:cNvPr id="1203" name="ノート プレースホルダー 2"/>
          <p:cNvSpPr>
            <a:spLocks noGrp="1"/>
          </p:cNvSpPr>
          <p:nvPr>
            <p:ph type="body" idx="1"/>
          </p:nvPr>
        </p:nvSpPr>
        <p:spPr/>
        <p:txBody>
          <a:bodyPr/>
          <a:lstStyle/>
          <a:p>
            <a:pPr defTabSz="966064">
              <a:defRPr/>
            </a:pPr>
            <a:r>
              <a:rPr kumimoji="1" lang="ja-JP" altLang="ja-JP" sz="1400" kern="1200" dirty="0">
                <a:solidFill>
                  <a:schemeClr val="tx1"/>
                </a:solidFill>
                <a:effectLst/>
                <a:latin typeface="+mn-lt"/>
                <a:ea typeface="+mn-ea"/>
                <a:cs typeface="+mn-cs"/>
              </a:rPr>
              <a:t>この単元では、理科で学習した植物と昆虫の成長についての知識を生かし、自分の思い描いた変化や動きをアニメーションで再現することを目指しました。子供たちの考えた計画には、例えば「モンシロチョウが卵から成虫になって花の蜜を吸う」や、「ヤゴが割りばしに登ってトンボになって羽ばたいていく」、「ホウセンカの種が子葉を出して成長し、かれる」といったものがありました。</a:t>
            </a:r>
            <a:endParaRPr kumimoji="1" lang="en-US" altLang="ja-JP" sz="1400" dirty="0"/>
          </a:p>
        </p:txBody>
      </p:sp>
      <p:sp>
        <p:nvSpPr>
          <p:cNvPr id="1204" name="スライド番号プレースホルダー 3"/>
          <p:cNvSpPr>
            <a:spLocks noGrp="1"/>
          </p:cNvSpPr>
          <p:nvPr>
            <p:ph type="sldNum" sz="quarter" idx="10"/>
          </p:nvPr>
        </p:nvSpPr>
        <p:spPr/>
        <p:txBody>
          <a:bodyPr/>
          <a:lstStyle/>
          <a:p>
            <a:fld id="{D7548D66-055F-474E-8A9D-3E535E51A1A4}" type="slidenum">
              <a:rPr kumimoji="1" lang="ja-JP" altLang="en-US" smtClean="0"/>
              <a:t>4</a:t>
            </a:fld>
            <a:endParaRPr kumimoji="1" lang="ja-JP" altLang="en-US"/>
          </a:p>
        </p:txBody>
      </p:sp>
    </p:spTree>
    <p:extLst>
      <p:ext uri="{BB962C8B-B14F-4D97-AF65-F5344CB8AC3E}">
        <p14:creationId xmlns:p14="http://schemas.microsoft.com/office/powerpoint/2010/main" val="16240538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0" name="スライド イメージ プレースホルダー 1"/>
          <p:cNvSpPr>
            <a:spLocks noGrp="1" noRot="1" noChangeAspect="1"/>
          </p:cNvSpPr>
          <p:nvPr>
            <p:ph type="sldImg"/>
          </p:nvPr>
        </p:nvSpPr>
        <p:spPr>
          <a:xfrm>
            <a:off x="103188" y="750888"/>
            <a:ext cx="6681787" cy="3759200"/>
          </a:xfrm>
        </p:spPr>
      </p:sp>
      <p:sp>
        <p:nvSpPr>
          <p:cNvPr id="1221" name="ノート プレースホルダー 2"/>
          <p:cNvSpPr>
            <a:spLocks noGrp="1"/>
          </p:cNvSpPr>
          <p:nvPr>
            <p:ph type="body" idx="1"/>
          </p:nvPr>
        </p:nvSpPr>
        <p:spPr/>
        <p:txBody>
          <a:bodyPr/>
          <a:lstStyle/>
          <a:p>
            <a:pPr defTabSz="966064">
              <a:defRPr/>
            </a:pPr>
            <a:r>
              <a:rPr kumimoji="1" lang="ja-JP" altLang="en-US" sz="14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しかし、実際にアニメーションを作ってみると、なかなか計画通りの作品は完成しませんでした。命令や組合せ方が不正確なものであると、アニメーションはそこで止まってしまったり予期せぬ動きや変化をしてしまったりすることもありました。</a:t>
            </a:r>
            <a:endParaRPr kumimoji="1" lang="en-US" altLang="ja-JP" sz="1400" dirty="0"/>
          </a:p>
        </p:txBody>
      </p:sp>
      <p:sp>
        <p:nvSpPr>
          <p:cNvPr id="1222" name="スライド番号プレースホルダー 3"/>
          <p:cNvSpPr>
            <a:spLocks noGrp="1"/>
          </p:cNvSpPr>
          <p:nvPr>
            <p:ph type="sldNum" sz="quarter" idx="10"/>
          </p:nvPr>
        </p:nvSpPr>
        <p:spPr/>
        <p:txBody>
          <a:bodyPr/>
          <a:lstStyle/>
          <a:p>
            <a:fld id="{D7548D66-055F-474E-8A9D-3E535E51A1A4}" type="slidenum">
              <a:rPr kumimoji="1" lang="ja-JP" altLang="en-US" smtClean="0"/>
              <a:t>5</a:t>
            </a:fld>
            <a:endParaRPr kumimoji="1" lang="ja-JP" altLang="en-US"/>
          </a:p>
        </p:txBody>
      </p:sp>
    </p:spTree>
    <p:extLst>
      <p:ext uri="{BB962C8B-B14F-4D97-AF65-F5344CB8AC3E}">
        <p14:creationId xmlns:p14="http://schemas.microsoft.com/office/powerpoint/2010/main" val="1688184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7" name="スライド イメージ プレースホルダー 1"/>
          <p:cNvSpPr>
            <a:spLocks noGrp="1" noRot="1" noChangeAspect="1"/>
          </p:cNvSpPr>
          <p:nvPr>
            <p:ph type="sldImg"/>
          </p:nvPr>
        </p:nvSpPr>
        <p:spPr>
          <a:xfrm>
            <a:off x="103188" y="750888"/>
            <a:ext cx="6681787" cy="3759200"/>
          </a:xfrm>
        </p:spPr>
      </p:sp>
      <p:sp>
        <p:nvSpPr>
          <p:cNvPr id="1238"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それを解消するために、友達とアニメーションを見せ合い助言し合う機会を設定したり、１人で試行錯誤する時間を確保したりしました。児童の力でどうしても解決できない場合は、教師が具体的に命令化の方法などを紹介しました。</a:t>
            </a:r>
          </a:p>
          <a:p>
            <a:r>
              <a:rPr kumimoji="1" lang="ja-JP" altLang="ja-JP" sz="1400" kern="1200" dirty="0">
                <a:solidFill>
                  <a:schemeClr val="tx1"/>
                </a:solidFill>
                <a:effectLst/>
                <a:latin typeface="+mn-lt"/>
                <a:ea typeface="+mn-ea"/>
                <a:cs typeface="+mn-cs"/>
              </a:rPr>
              <a:t>　本日ご覧いただいた授業が、この学習活動にあたります。</a:t>
            </a:r>
            <a:endParaRPr kumimoji="1" lang="en-US" altLang="ja-JP" sz="1400" dirty="0"/>
          </a:p>
        </p:txBody>
      </p:sp>
      <p:sp>
        <p:nvSpPr>
          <p:cNvPr id="1239" name="スライド番号プレースホルダー 3"/>
          <p:cNvSpPr>
            <a:spLocks noGrp="1"/>
          </p:cNvSpPr>
          <p:nvPr>
            <p:ph type="sldNum" sz="quarter" idx="10"/>
          </p:nvPr>
        </p:nvSpPr>
        <p:spPr/>
        <p:txBody>
          <a:bodyPr/>
          <a:lstStyle/>
          <a:p>
            <a:fld id="{D7548D66-055F-474E-8A9D-3E535E51A1A4}" type="slidenum">
              <a:rPr kumimoji="1" lang="ja-JP" altLang="en-US" smtClean="0"/>
              <a:t>6</a:t>
            </a:fld>
            <a:endParaRPr kumimoji="1" lang="ja-JP" altLang="en-US"/>
          </a:p>
        </p:txBody>
      </p:sp>
    </p:spTree>
    <p:extLst>
      <p:ext uri="{BB962C8B-B14F-4D97-AF65-F5344CB8AC3E}">
        <p14:creationId xmlns:p14="http://schemas.microsoft.com/office/powerpoint/2010/main" val="33795911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 name="スライド イメージ プレースホルダー 1"/>
          <p:cNvSpPr>
            <a:spLocks noGrp="1" noRot="1" noChangeAspect="1"/>
          </p:cNvSpPr>
          <p:nvPr>
            <p:ph type="sldImg"/>
          </p:nvPr>
        </p:nvSpPr>
        <p:spPr>
          <a:xfrm>
            <a:off x="103188" y="750888"/>
            <a:ext cx="6681787" cy="3759200"/>
          </a:xfrm>
        </p:spPr>
      </p:sp>
      <p:sp>
        <p:nvSpPr>
          <p:cNvPr id="1282"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400" kern="1200" dirty="0">
                <a:solidFill>
                  <a:schemeClr val="tx1"/>
                </a:solidFill>
                <a:effectLst/>
                <a:latin typeface="+mn-lt"/>
                <a:ea typeface="+mn-ea"/>
                <a:cs typeface="+mn-cs"/>
              </a:rPr>
              <a:t>今回、プログラミング教材「ビスケット」を使ってみて、分かったことがいくつかあります。</a:t>
            </a:r>
          </a:p>
          <a:p>
            <a:r>
              <a:rPr kumimoji="1" lang="ja-JP" altLang="ja-JP" sz="1400" kern="1200" dirty="0">
                <a:solidFill>
                  <a:schemeClr val="tx1"/>
                </a:solidFill>
                <a:effectLst/>
                <a:latin typeface="+mn-lt"/>
                <a:ea typeface="+mn-ea"/>
                <a:cs typeface="+mn-cs"/>
              </a:rPr>
              <a:t>　まず、このビスケットは、学校教育向け教材の中でもプログラミングの仕方が比較的簡単であるという長所があります。さらに、自分の描いたイラストを動かすことができるということは、子供たちに大きな感動を生みました。また、多大な予算を必要とするプログラミング教材の中でも、パソコンさえあればできるということも魅力の一つです。</a:t>
            </a:r>
          </a:p>
          <a:p>
            <a:r>
              <a:rPr kumimoji="1" lang="ja-JP" altLang="ja-JP" sz="1400" kern="1200" dirty="0">
                <a:solidFill>
                  <a:schemeClr val="tx1"/>
                </a:solidFill>
                <a:effectLst/>
                <a:latin typeface="+mn-lt"/>
                <a:ea typeface="+mn-ea"/>
                <a:cs typeface="+mn-cs"/>
              </a:rPr>
              <a:t>　一方で、細かい動きの再現性がそれほど高くないという点に難しさを感じました。</a:t>
            </a:r>
          </a:p>
        </p:txBody>
      </p:sp>
      <p:sp>
        <p:nvSpPr>
          <p:cNvPr id="1283" name="スライド番号プレースホルダー 3"/>
          <p:cNvSpPr>
            <a:spLocks noGrp="1"/>
          </p:cNvSpPr>
          <p:nvPr>
            <p:ph type="sldNum" sz="quarter" idx="10"/>
          </p:nvPr>
        </p:nvSpPr>
        <p:spPr/>
        <p:txBody>
          <a:bodyPr/>
          <a:lstStyle/>
          <a:p>
            <a:fld id="{D7548D66-055F-474E-8A9D-3E535E51A1A4}" type="slidenum">
              <a:rPr kumimoji="1" lang="ja-JP" altLang="en-US" smtClean="0"/>
              <a:t>7</a:t>
            </a:fld>
            <a:endParaRPr kumimoji="1" lang="ja-JP" altLang="en-US"/>
          </a:p>
        </p:txBody>
      </p:sp>
    </p:spTree>
    <p:extLst>
      <p:ext uri="{BB962C8B-B14F-4D97-AF65-F5344CB8AC3E}">
        <p14:creationId xmlns:p14="http://schemas.microsoft.com/office/powerpoint/2010/main" val="3492915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1" name="スライド イメージ プレースホルダー 1"/>
          <p:cNvSpPr>
            <a:spLocks noGrp="1" noRot="1" noChangeAspect="1"/>
          </p:cNvSpPr>
          <p:nvPr>
            <p:ph type="sldImg"/>
          </p:nvPr>
        </p:nvSpPr>
        <p:spPr>
          <a:xfrm>
            <a:off x="103188" y="750888"/>
            <a:ext cx="6681787" cy="3759200"/>
          </a:xfrm>
        </p:spPr>
      </p:sp>
      <p:sp>
        <p:nvSpPr>
          <p:cNvPr id="1282"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　</a:t>
            </a:r>
            <a:r>
              <a:rPr kumimoji="1" lang="ja-JP" altLang="ja-JP" sz="1200" kern="1200" dirty="0">
                <a:solidFill>
                  <a:schemeClr val="tx1"/>
                </a:solidFill>
                <a:effectLst/>
                <a:latin typeface="+mn-lt"/>
                <a:ea typeface="+mn-ea"/>
                <a:cs typeface="+mn-cs"/>
              </a:rPr>
              <a:t>　最後に、児童の学習感想をいくつか紹介します。</a:t>
            </a:r>
          </a:p>
          <a:p>
            <a:r>
              <a:rPr kumimoji="1" lang="ja-JP" altLang="ja-JP" sz="1200" kern="1200" dirty="0">
                <a:solidFill>
                  <a:schemeClr val="tx1"/>
                </a:solidFill>
                <a:effectLst/>
                <a:latin typeface="+mn-lt"/>
                <a:ea typeface="+mn-ea"/>
                <a:cs typeface="+mn-cs"/>
              </a:rPr>
              <a:t>「つぼみまでできたのですが、花にならずがっかりです。枯れるところまでいかずに授業が終わってしまいました。家のパソコンで続きをがんばりたいです。」「ついに完成してよかったです。細かいところまでできて、とてもうれしかったです。」「いろいろな友達のアニメーションを見て、すごくうまいなと思いました。もし次やることがあれば、友達みたいにがんばりたいです。」</a:t>
            </a:r>
          </a:p>
          <a:p>
            <a:r>
              <a:rPr kumimoji="1" lang="ja-JP" altLang="ja-JP" sz="1200" kern="1200" dirty="0">
                <a:solidFill>
                  <a:schemeClr val="tx1"/>
                </a:solidFill>
                <a:effectLst/>
                <a:latin typeface="+mn-lt"/>
                <a:ea typeface="+mn-ea"/>
                <a:cs typeface="+mn-cs"/>
              </a:rPr>
              <a:t>　限られた時間の中で、納得のいくところまで作品を完成させることのできなかった児童もいますが、多くの児童が意欲的に学習に参加できたように思います。</a:t>
            </a:r>
          </a:p>
        </p:txBody>
      </p:sp>
      <p:sp>
        <p:nvSpPr>
          <p:cNvPr id="1283" name="スライド番号プレースホルダー 3"/>
          <p:cNvSpPr>
            <a:spLocks noGrp="1"/>
          </p:cNvSpPr>
          <p:nvPr>
            <p:ph type="sldNum" sz="quarter" idx="10"/>
          </p:nvPr>
        </p:nvSpPr>
        <p:spPr/>
        <p:txBody>
          <a:bodyPr/>
          <a:lstStyle/>
          <a:p>
            <a:fld id="{D7548D66-055F-474E-8A9D-3E535E51A1A4}" type="slidenum">
              <a:rPr kumimoji="1" lang="ja-JP" altLang="en-US" smtClean="0"/>
              <a:t>8</a:t>
            </a:fld>
            <a:endParaRPr kumimoji="1" lang="ja-JP" altLang="en-US"/>
          </a:p>
        </p:txBody>
      </p:sp>
    </p:spTree>
    <p:extLst>
      <p:ext uri="{BB962C8B-B14F-4D97-AF65-F5344CB8AC3E}">
        <p14:creationId xmlns:p14="http://schemas.microsoft.com/office/powerpoint/2010/main" val="3460002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9" name="スライド イメージ プレースホルダー 1"/>
          <p:cNvSpPr>
            <a:spLocks noGrp="1" noRot="1" noChangeAspect="1"/>
          </p:cNvSpPr>
          <p:nvPr>
            <p:ph type="sldImg"/>
          </p:nvPr>
        </p:nvSpPr>
        <p:spPr>
          <a:xfrm>
            <a:off x="103188" y="750888"/>
            <a:ext cx="6681787" cy="3759200"/>
          </a:xfrm>
        </p:spPr>
      </p:sp>
      <p:sp>
        <p:nvSpPr>
          <p:cNvPr id="1290"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司　会（ 岡　野 ）</a:t>
            </a:r>
          </a:p>
          <a:p>
            <a:r>
              <a:rPr kumimoji="1" lang="ja-JP" altLang="ja-JP" sz="1200" kern="1200" dirty="0">
                <a:solidFill>
                  <a:schemeClr val="tx1"/>
                </a:solidFill>
                <a:effectLst/>
                <a:latin typeface="+mn-lt"/>
                <a:ea typeface="+mn-ea"/>
                <a:cs typeface="+mn-cs"/>
              </a:rPr>
              <a:t>　続いて、質疑応答に移ります。ご質問のある方は、挙手をお願いします。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ja-JP" sz="1200" kern="1200" dirty="0">
                <a:solidFill>
                  <a:schemeClr val="tx1"/>
                </a:solidFill>
                <a:effectLst/>
                <a:latin typeface="+mn-lt"/>
                <a:ea typeface="+mn-ea"/>
                <a:cs typeface="+mn-cs"/>
              </a:rPr>
              <a:t>　時間が近づいてまいりました。ほかにもご質問がございましたら、散会後に本校の教員にお声かけください。</a:t>
            </a:r>
          </a:p>
          <a:p>
            <a:pPr defTabSz="966064">
              <a:defRPr/>
            </a:pPr>
            <a:endParaRPr kumimoji="1" lang="en-US" altLang="ja-JP" dirty="0"/>
          </a:p>
        </p:txBody>
      </p:sp>
      <p:sp>
        <p:nvSpPr>
          <p:cNvPr id="1291" name="スライド番号プレースホルダー 3"/>
          <p:cNvSpPr>
            <a:spLocks noGrp="1"/>
          </p:cNvSpPr>
          <p:nvPr>
            <p:ph type="sldNum" sz="quarter" idx="10"/>
          </p:nvPr>
        </p:nvSpPr>
        <p:spPr/>
        <p:txBody>
          <a:bodyPr/>
          <a:lstStyle/>
          <a:p>
            <a:fld id="{D7548D66-055F-474E-8A9D-3E535E51A1A4}" type="slidenum">
              <a:rPr kumimoji="1" lang="ja-JP" altLang="en-US" smtClean="0"/>
              <a:t>9</a:t>
            </a:fld>
            <a:endParaRPr kumimoji="1" lang="ja-JP" altLang="en-US"/>
          </a:p>
        </p:txBody>
      </p:sp>
    </p:spTree>
    <p:extLst>
      <p:ext uri="{BB962C8B-B14F-4D97-AF65-F5344CB8AC3E}">
        <p14:creationId xmlns:p14="http://schemas.microsoft.com/office/powerpoint/2010/main" val="1210976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57200" y="1239602"/>
            <a:ext cx="8229600" cy="1008112"/>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57200" y="2319722"/>
            <a:ext cx="8229600" cy="1728192"/>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57200" y="1302610"/>
            <a:ext cx="8229600" cy="3177352"/>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6629400" y="205979"/>
            <a:ext cx="2057400" cy="4273983"/>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57200" y="205979"/>
            <a:ext cx="6019800" cy="42739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dirty="0"/>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57200" y="1302610"/>
            <a:ext cx="8229600" cy="321100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3E220A51-F8EA-429A-8E6F-F02BE74E28F7}" type="datetimeFigureOut">
              <a:rPr lang="ja-JP" altLang="en-US" smtClean="0"/>
              <a:pPr/>
              <a:t>2019/12/4</a:t>
            </a:fld>
            <a:endParaRPr lang="ja-JP" altLang="en-US" dirty="0"/>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lang="ja-JP" altLang="en-US" dirty="0"/>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57200" y="2211710"/>
            <a:ext cx="8229600" cy="792088"/>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57200" y="888562"/>
            <a:ext cx="8229600" cy="132314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457200" y="1302611"/>
            <a:ext cx="3970784"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4680012" y="1302611"/>
            <a:ext cx="4006788" cy="317735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dirty="0"/>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457200"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457200"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4716016" y="1151335"/>
            <a:ext cx="397078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4716016" y="1631156"/>
            <a:ext cx="3970784" cy="2848806"/>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57201" y="204787"/>
            <a:ext cx="3008313" cy="871538"/>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3635896" y="204789"/>
            <a:ext cx="4727438" cy="4231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457202" y="1275606"/>
            <a:ext cx="3008312" cy="32043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792288" y="3516855"/>
            <a:ext cx="5486400" cy="425054"/>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792288" y="159482"/>
            <a:ext cx="5486400" cy="328412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792288" y="3975907"/>
            <a:ext cx="5486400" cy="50405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3E220A51-F8EA-429A-8E6F-F02BE74E28F7}" type="datetimeFigureOut">
              <a:rPr kumimoji="1" lang="ja-JP" altLang="en-US" smtClean="0"/>
              <a:t>2019/12/4</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519772" y="4677984"/>
            <a:ext cx="4104456" cy="273844"/>
          </a:xfrm>
          <a:prstGeom prst="rect">
            <a:avLst/>
          </a:prstGeom>
        </p:spPr>
        <p:txBody>
          <a:bodyPr vert="horz" lIns="91440" tIns="45720" rIns="91440" bIns="45720" rtlCol="0" anchor="ctr"/>
          <a:lstStyle>
            <a:lvl1pPr algn="ctr">
              <a:defRPr sz="1200">
                <a:solidFill>
                  <a:schemeClr val="tx1"/>
                </a:solidFill>
                <a:latin typeface="+mn-ea"/>
                <a:ea typeface="+mn-ea"/>
              </a:defRPr>
            </a:lvl1pPr>
          </a:lstStyle>
          <a:p>
            <a:endParaRPr lang="ja-JP" altLang="en-US" dirty="0"/>
          </a:p>
        </p:txBody>
      </p:sp>
      <p:sp>
        <p:nvSpPr>
          <p:cNvPr id="1026" name="タイトル プレースホルダー 1"/>
          <p:cNvSpPr>
            <a:spLocks noGrp="1"/>
          </p:cNvSpPr>
          <p:nvPr>
            <p:ph type="title"/>
          </p:nvPr>
        </p:nvSpPr>
        <p:spPr>
          <a:xfrm>
            <a:off x="457200" y="313990"/>
            <a:ext cx="8229600" cy="745592"/>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57200" y="1302610"/>
            <a:ext cx="8229600" cy="3211004"/>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57200" y="4677984"/>
            <a:ext cx="1882552" cy="273844"/>
          </a:xfrm>
          <a:prstGeom prst="rect">
            <a:avLst/>
          </a:prstGeom>
        </p:spPr>
        <p:txBody>
          <a:bodyPr vert="horz" lIns="91440" tIns="45720" rIns="91440" bIns="45720" rtlCol="0" anchor="ctr"/>
          <a:lstStyle>
            <a:lvl1pPr algn="l">
              <a:defRPr sz="1200">
                <a:solidFill>
                  <a:schemeClr val="tx1"/>
                </a:solidFill>
                <a:latin typeface="+mn-lt"/>
                <a:ea typeface="+mn-ea"/>
              </a:defRPr>
            </a:lvl1pPr>
          </a:lstStyle>
          <a:p>
            <a:fld id="{3E220A51-F8EA-429A-8E6F-F02BE74E28F7}" type="datetimeFigureOut">
              <a:rPr lang="ja-JP" altLang="en-US" smtClean="0"/>
              <a:pPr/>
              <a:t>2019/12/4</a:t>
            </a:fld>
            <a:endParaRPr lang="ja-JP" altLang="en-US" dirty="0"/>
          </a:p>
        </p:txBody>
      </p:sp>
      <p:sp>
        <p:nvSpPr>
          <p:cNvPr id="1029" name="スライド番号プレースホルダー 5"/>
          <p:cNvSpPr>
            <a:spLocks noGrp="1"/>
          </p:cNvSpPr>
          <p:nvPr>
            <p:ph type="sldNum" sz="quarter" idx="4"/>
          </p:nvPr>
        </p:nvSpPr>
        <p:spPr>
          <a:xfrm>
            <a:off x="6768244" y="4677984"/>
            <a:ext cx="1918556" cy="273844"/>
          </a:xfrm>
          <a:prstGeom prst="rect">
            <a:avLst/>
          </a:prstGeom>
        </p:spPr>
        <p:txBody>
          <a:bodyPr vert="horz" lIns="91440" tIns="45720" rIns="91440" bIns="45720" rtlCol="0" anchor="ctr"/>
          <a:lstStyle>
            <a:lvl1pPr algn="r">
              <a:defRPr sz="1200">
                <a:solidFill>
                  <a:schemeClr val="tx1"/>
                </a:solidFill>
                <a:latin typeface="+mn-lt"/>
                <a:ea typeface="+mn-ea"/>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タイトル 1"/>
          <p:cNvSpPr>
            <a:spLocks noGrp="1"/>
          </p:cNvSpPr>
          <p:nvPr>
            <p:ph type="ctrTitle"/>
          </p:nvPr>
        </p:nvSpPr>
        <p:spPr>
          <a:xfrm>
            <a:off x="-245987" y="3003750"/>
            <a:ext cx="9389989" cy="1442235"/>
          </a:xfrm>
        </p:spPr>
        <p:txBody>
          <a:bodyPr>
            <a:normAutofit fontScale="90000"/>
          </a:bodyPr>
          <a:lstStyle/>
          <a:p>
            <a:pPr algn="ctr"/>
            <a:r>
              <a:rPr lang="ja-JP" altLang="en-US" sz="4800" b="1" dirty="0">
                <a:effectLst/>
                <a:latin typeface="メイリオ" panose="020B0604030504040204" pitchFamily="50" charset="-128"/>
                <a:ea typeface="メイリオ" panose="020B0604030504040204" pitchFamily="50" charset="-128"/>
                <a:cs typeface="メイリオ" panose="020B0604030504040204" pitchFamily="50" charset="-128"/>
              </a:rPr>
              <a:t>第３学年　分科会　</a:t>
            </a:r>
            <a:r>
              <a:rPr lang="en-US" altLang="ja-JP" sz="4000" b="1" dirty="0">
                <a:effectLst/>
                <a:latin typeface="メイリオ" panose="020B0604030504040204" pitchFamily="50" charset="-128"/>
                <a:ea typeface="メイリオ" panose="020B0604030504040204" pitchFamily="50" charset="-128"/>
                <a:cs typeface="メイリオ" panose="020B0604030504040204" pitchFamily="50" charset="-128"/>
              </a:rPr>
              <a:t/>
            </a:r>
            <a:br>
              <a:rPr lang="en-US" altLang="ja-JP" sz="4000" b="1" dirty="0">
                <a:effectLst/>
                <a:latin typeface="メイリオ" panose="020B0604030504040204" pitchFamily="50" charset="-128"/>
                <a:ea typeface="メイリオ" panose="020B0604030504040204" pitchFamily="50" charset="-128"/>
                <a:cs typeface="メイリオ" panose="020B0604030504040204" pitchFamily="50" charset="-128"/>
              </a:rPr>
            </a:br>
            <a:endParaRPr kumimoji="1" lang="ja-JP" altLang="en-US" dirty="0"/>
          </a:p>
        </p:txBody>
      </p:sp>
      <p:sp>
        <p:nvSpPr>
          <p:cNvPr id="1113" name="サブタイトル 2"/>
          <p:cNvSpPr>
            <a:spLocks noGrp="1"/>
          </p:cNvSpPr>
          <p:nvPr>
            <p:ph type="subTitle" idx="1"/>
          </p:nvPr>
        </p:nvSpPr>
        <p:spPr>
          <a:xfrm>
            <a:off x="3132000" y="4603937"/>
            <a:ext cx="8062912" cy="539564"/>
          </a:xfrm>
        </p:spPr>
        <p:txBody>
          <a:bodyPr>
            <a:normAutofit fontScale="85000" lnSpcReduction="20000"/>
          </a:bodyPr>
          <a:lstStyle/>
          <a:p>
            <a:r>
              <a:rPr kumimoji="1" lang="ja-JP" altLang="en-US" sz="4000" dirty="0">
                <a:solidFill>
                  <a:schemeClr val="bg1"/>
                </a:solidFill>
              </a:rPr>
              <a:t>）</a:t>
            </a:r>
            <a:r>
              <a:rPr kumimoji="1" lang="en-US" altLang="ja-JP" dirty="0">
                <a:solidFill>
                  <a:schemeClr val="tx1"/>
                </a:solidFill>
              </a:rPr>
              <a:t>2019</a:t>
            </a:r>
            <a:r>
              <a:rPr kumimoji="1" lang="ja-JP" altLang="en-US" dirty="0">
                <a:solidFill>
                  <a:schemeClr val="tx1"/>
                </a:solidFill>
              </a:rPr>
              <a:t>年</a:t>
            </a:r>
            <a:r>
              <a:rPr kumimoji="1" lang="en-US" altLang="ja-JP" dirty="0">
                <a:solidFill>
                  <a:schemeClr val="tx1"/>
                </a:solidFill>
              </a:rPr>
              <a:t>11</a:t>
            </a:r>
            <a:r>
              <a:rPr kumimoji="1" lang="ja-JP" altLang="en-US" dirty="0">
                <a:solidFill>
                  <a:schemeClr val="tx1"/>
                </a:solidFill>
              </a:rPr>
              <a:t>月22日（金）</a:t>
            </a:r>
            <a:endParaRPr kumimoji="1" lang="en-US" altLang="ja-JP" dirty="0">
              <a:solidFill>
                <a:schemeClr val="bg1"/>
              </a:solidFill>
            </a:endParaRPr>
          </a:p>
          <a:p>
            <a:endParaRPr kumimoji="1" lang="ja-JP" altLang="en-US" dirty="0"/>
          </a:p>
        </p:txBody>
      </p:sp>
      <p:pic>
        <p:nvPicPr>
          <p:cNvPr id="1114" name="図 135"/>
          <p:cNvPicPr>
            <a:picLocks noChangeAspect="1"/>
          </p:cNvPicPr>
          <p:nvPr/>
        </p:nvPicPr>
        <p:blipFill>
          <a:blip r:embed="rId3">
            <a:clrChange>
              <a:clrFrom>
                <a:srgbClr val="FFFFFF"/>
              </a:clrFrom>
              <a:clrTo>
                <a:srgbClr val="FFFFFF">
                  <a:alpha val="0"/>
                </a:srgbClr>
              </a:clrTo>
            </a:clrChange>
          </a:blip>
          <a:stretch>
            <a:fillRect/>
          </a:stretch>
        </p:blipFill>
        <p:spPr>
          <a:xfrm flipH="1">
            <a:off x="0" y="2532640"/>
            <a:ext cx="1913431" cy="2610860"/>
          </a:xfrm>
          <a:prstGeom prst="rect">
            <a:avLst/>
          </a:prstGeom>
        </p:spPr>
      </p:pic>
      <p:sp>
        <p:nvSpPr>
          <p:cNvPr id="1115" name="テキスト ボックス 428"/>
          <p:cNvSpPr txBox="1"/>
          <p:nvPr/>
        </p:nvSpPr>
        <p:spPr>
          <a:xfrm>
            <a:off x="147810" y="-11625"/>
            <a:ext cx="8996190" cy="783937"/>
          </a:xfrm>
          <a:prstGeom prst="rect">
            <a:avLst/>
          </a:prstGeom>
          <a:noFill/>
        </p:spPr>
        <p:txBody>
          <a:bodyPr wrap="square" rtlCol="0">
            <a:spAutoFit/>
          </a:bodyPr>
          <a:lstStyle/>
          <a:p>
            <a:r>
              <a:rPr kumimoji="1" lang="ja-JP" altLang="en-US" sz="1800" dirty="0">
                <a:latin typeface="メイリオ"/>
                <a:ea typeface="メイリオ"/>
              </a:rPr>
              <a:t>平成３０・令和元年度　東京都教育委員会研究指定校　プログラミング教育推進校</a:t>
            </a:r>
            <a:endParaRPr kumimoji="1" lang="en-US" altLang="ja-JP" sz="1800" dirty="0">
              <a:latin typeface="メイリオ"/>
              <a:ea typeface="メイリオ"/>
            </a:endParaRPr>
          </a:p>
          <a:p>
            <a:pPr>
              <a:lnSpc>
                <a:spcPct val="150000"/>
              </a:lnSpc>
            </a:pPr>
            <a:r>
              <a:rPr kumimoji="1" lang="ja-JP" altLang="en-US" sz="1800" dirty="0">
                <a:latin typeface="メイリオ"/>
                <a:ea typeface="メイリオ"/>
              </a:rPr>
              <a:t>平成３０・令和元年度　中野区教育委員会「学校教育向上事業」研究指定校</a:t>
            </a:r>
            <a:endParaRPr>
              <a:latin typeface="メイリオ"/>
              <a:ea typeface="メイリオ"/>
            </a:endParaRPr>
          </a:p>
        </p:txBody>
      </p:sp>
      <p:sp>
        <p:nvSpPr>
          <p:cNvPr id="1116" name="テキスト ボックス 429"/>
          <p:cNvSpPr txBox="1"/>
          <p:nvPr/>
        </p:nvSpPr>
        <p:spPr>
          <a:xfrm>
            <a:off x="540000" y="915750"/>
            <a:ext cx="10873648" cy="522327"/>
          </a:xfrm>
          <a:prstGeom prst="rect">
            <a:avLst/>
          </a:prstGeom>
          <a:noFill/>
        </p:spPr>
        <p:txBody>
          <a:bodyPr wrap="square" rtlCol="0">
            <a:spAutoFit/>
          </a:bodyPr>
          <a:lstStyle/>
          <a:p>
            <a:r>
              <a:rPr kumimoji="1" lang="ja-JP" altLang="en-US" sz="2800" dirty="0">
                <a:solidFill>
                  <a:srgbClr val="0070C0"/>
                </a:solidFill>
                <a:latin typeface="メイリオ"/>
                <a:ea typeface="メイリオ"/>
              </a:rPr>
              <a:t>令和元年度　中野区立武蔵台小学校　研究報告会</a:t>
            </a:r>
            <a:endParaRPr>
              <a:latin typeface="メイリオ"/>
              <a:ea typeface="メイリオ"/>
            </a:endParaRPr>
          </a:p>
        </p:txBody>
      </p:sp>
      <p:sp>
        <p:nvSpPr>
          <p:cNvPr id="1117" name="テキスト ボックス 430"/>
          <p:cNvSpPr txBox="1"/>
          <p:nvPr/>
        </p:nvSpPr>
        <p:spPr>
          <a:xfrm>
            <a:off x="-1044000" y="1438077"/>
            <a:ext cx="10873648" cy="768548"/>
          </a:xfrm>
          <a:prstGeom prst="rect">
            <a:avLst/>
          </a:prstGeom>
          <a:noFill/>
        </p:spPr>
        <p:txBody>
          <a:bodyPr wrap="square" rtlCol="0">
            <a:spAutoFit/>
          </a:bodyPr>
          <a:lstStyle/>
          <a:p>
            <a:pPr algn="ctr"/>
            <a:r>
              <a:rPr lang="ja-JP" altLang="en-US" sz="4400" b="1" dirty="0">
                <a:solidFill>
                  <a:schemeClr val="accent6">
                    <a:lumMod val="50000"/>
                  </a:schemeClr>
                </a:solidFill>
                <a:latin typeface="メイリオ"/>
                <a:ea typeface="メイリオ"/>
              </a:rPr>
              <a:t>プログラミング的思考の育成</a:t>
            </a:r>
            <a:endParaRPr kumimoji="1" lang="ja-JP" altLang="en-US" sz="6000" b="1" dirty="0">
              <a:solidFill>
                <a:schemeClr val="accent6">
                  <a:lumMod val="50000"/>
                </a:schemeClr>
              </a:solidFill>
              <a:latin typeface="メイリオ"/>
              <a:ea typeface="メイリオ"/>
            </a:endParaRPr>
          </a:p>
        </p:txBody>
      </p:sp>
      <p:sp>
        <p:nvSpPr>
          <p:cNvPr id="1118" name="テキスト ボックス 431"/>
          <p:cNvSpPr txBox="1"/>
          <p:nvPr/>
        </p:nvSpPr>
        <p:spPr>
          <a:xfrm>
            <a:off x="-790918" y="2067750"/>
            <a:ext cx="10873648" cy="460772"/>
          </a:xfrm>
          <a:prstGeom prst="rect">
            <a:avLst/>
          </a:prstGeom>
          <a:noFill/>
        </p:spPr>
        <p:txBody>
          <a:bodyPr wrap="square" rtlCol="0">
            <a:spAutoFit/>
          </a:bodyPr>
          <a:lstStyle/>
          <a:p>
            <a:pPr algn="ctr"/>
            <a:r>
              <a:rPr lang="ja-JP" altLang="en-US" sz="2400" dirty="0">
                <a:solidFill>
                  <a:schemeClr val="accent6">
                    <a:lumMod val="50000"/>
                  </a:schemeClr>
                </a:solidFill>
                <a:latin typeface="メイリオ"/>
                <a:ea typeface="メイリオ"/>
              </a:rPr>
              <a:t>～ 社会で普遍的に求められる資質・能力を育む ～</a:t>
            </a:r>
            <a:endParaRPr kumimoji="1" lang="ja-JP" altLang="en-US" sz="3600" dirty="0">
              <a:solidFill>
                <a:schemeClr val="accent6">
                  <a:lumMod val="50000"/>
                </a:schemeClr>
              </a:solidFill>
              <a:latin typeface="メイリオ"/>
              <a:ea typeface="メイリオ"/>
            </a:endParaRPr>
          </a:p>
        </p:txBody>
      </p:sp>
    </p:spTree>
    <p:extLst>
      <p:ext uri="{BB962C8B-B14F-4D97-AF65-F5344CB8AC3E}">
        <p14:creationId xmlns:p14="http://schemas.microsoft.com/office/powerpoint/2010/main" val="3052136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a:extLst>
              <a:ext uri="{FF2B5EF4-FFF2-40B4-BE49-F238E27FC236}">
                <a16:creationId xmlns:a16="http://schemas.microsoft.com/office/drawing/2014/main" id="{005AA1AF-B8EB-4FF2-942A-CE96F562525F}"/>
              </a:ext>
            </a:extLst>
          </p:cNvPr>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lgn="ctr">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プログラミング教材「ビスケット」体験</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340913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a:extLst>
              <a:ext uri="{FF2B5EF4-FFF2-40B4-BE49-F238E27FC236}">
                <a16:creationId xmlns:a16="http://schemas.microsoft.com/office/drawing/2014/main" id="{B9E525F4-0C7A-4167-8312-FEFF576BB90C}"/>
              </a:ext>
            </a:extLst>
          </p:cNvPr>
          <p:cNvSpPr txBox="1">
            <a:spLocks/>
          </p:cNvSpPr>
          <p:nvPr/>
        </p:nvSpPr>
        <p:spPr>
          <a:xfrm>
            <a:off x="0" y="99874"/>
            <a:ext cx="5222970" cy="74382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600"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１．本日の授業について</a:t>
            </a:r>
            <a:endParaRPr lang="ja-JP" altLang="en-US" dirty="0">
              <a:solidFill>
                <a:schemeClr val="accent6">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69" name="テキスト ボックス 3"/>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2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総合的な学習の時間</a:t>
            </a: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「パソコンと友だちになろう」</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コンテンツ プレースホルダー 2">
            <a:extLst>
              <a:ext uri="{FF2B5EF4-FFF2-40B4-BE49-F238E27FC236}">
                <a16:creationId xmlns:a16="http://schemas.microsoft.com/office/drawing/2014/main" id="{C086F502-4A50-4D08-A52A-2533DDB85CAA}"/>
              </a:ext>
            </a:extLst>
          </p:cNvPr>
          <p:cNvSpPr>
            <a:spLocks noGrp="1"/>
          </p:cNvSpPr>
          <p:nvPr>
            <p:ph idx="1"/>
          </p:nvPr>
        </p:nvSpPr>
        <p:spPr>
          <a:xfrm>
            <a:off x="179512" y="1779662"/>
            <a:ext cx="8784975" cy="3146406"/>
          </a:xfrm>
        </p:spPr>
        <p:txBody>
          <a:bodyPr>
            <a:normAutofit fontScale="85000" lnSpcReduction="10000"/>
          </a:bodyPr>
          <a:lstStyle/>
          <a:p>
            <a:pPr marL="64008" indent="0">
              <a:buNone/>
            </a:pPr>
            <a:r>
              <a:rPr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●目　標</a:t>
            </a:r>
            <a:endParaRPr lang="en-US" altLang="ja-JP"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marL="64008" indent="0">
              <a:buNone/>
            </a:pPr>
            <a:r>
              <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rPr>
              <a:t>　パソコンの基礎的な操作に慣れ、学習や生活の中で活用できる力を身に</a:t>
            </a:r>
            <a:endParaRPr kumimoji="1" lang="en-US" altLang="ja-JP" sz="2400" b="0" dirty="0">
              <a:latin typeface="メイリオ" panose="020B0604030504040204" pitchFamily="50" charset="-128"/>
              <a:ea typeface="メイリオ" panose="020B0604030504040204" pitchFamily="50" charset="-128"/>
              <a:cs typeface="メイリオ" panose="020B0604030504040204" pitchFamily="50" charset="-128"/>
            </a:endParaRPr>
          </a:p>
          <a:p>
            <a:pPr marL="64008" indent="0">
              <a:buNone/>
            </a:pP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rPr>
              <a:t>付ける。</a:t>
            </a:r>
          </a:p>
          <a:p>
            <a:pPr marL="64008" indent="0">
              <a:buNone/>
            </a:pPr>
            <a:r>
              <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rPr>
              <a:t>　プログラミング言語「ビスケット」を使い、簡単なアニメーションを作</a:t>
            </a:r>
          </a:p>
          <a:p>
            <a:pPr marL="64008" indent="0">
              <a:buNone/>
            </a:pPr>
            <a:r>
              <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rPr>
              <a:t>　ることができる。</a:t>
            </a:r>
          </a:p>
          <a:p>
            <a:pPr marL="64008" indent="0">
              <a:buNone/>
            </a:pPr>
            <a:endPar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endParaRPr>
          </a:p>
          <a:p>
            <a:pPr marL="64008" indent="0">
              <a:buNone/>
            </a:pPr>
            <a:r>
              <a:rPr kumimoji="1" lang="ja-JP" altLang="en-US" sz="24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●プログラミング教育の視点</a:t>
            </a:r>
          </a:p>
          <a:p>
            <a:pPr marL="64008" indent="0">
              <a:buFont typeface="Wingdings"/>
              <a:buNone/>
            </a:pPr>
            <a:r>
              <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rPr>
              <a:t>　プログラミング的思考を働かせながらプログラムを創造したり試行錯誤</a:t>
            </a:r>
          </a:p>
          <a:p>
            <a:pPr marL="64008" indent="0">
              <a:buFont typeface="Wingdings"/>
              <a:buNone/>
            </a:pPr>
            <a:r>
              <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rPr>
              <a:t>　したりし、自分の思い描いたアメーションを作ることができる。</a:t>
            </a:r>
          </a:p>
          <a:p>
            <a:pPr marL="521208" indent="-457200">
              <a:buFont typeface="Wingdings"/>
              <a:buChar char="l"/>
            </a:pPr>
            <a:endParaRPr kumimoji="1" lang="ja-JP" altLang="en-US" sz="2400" b="0" dirty="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13925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 name="タイトル 1"/>
          <p:cNvSpPr>
            <a:spLocks noGrp="1"/>
          </p:cNvSpPr>
          <p:nvPr>
            <p:ph type="title"/>
          </p:nvPr>
        </p:nvSpPr>
        <p:spPr>
          <a:xfrm>
            <a:off x="-1" y="0"/>
            <a:ext cx="6996517" cy="943572"/>
          </a:xfrm>
        </p:spPr>
        <p:txBody>
          <a:bodyPr>
            <a:normAutofit/>
          </a:bodyPr>
          <a:lstStyle/>
          <a:p>
            <a:pPr algn="l"/>
            <a:r>
              <a:rPr kumimoji="1" lang="ja-JP" altLang="en-US" sz="3600" dirty="0">
                <a:solidFill>
                  <a:schemeClr val="accent6">
                    <a:lumMod val="50000"/>
                  </a:schemeClr>
                </a:solidFill>
                <a:latin typeface="メイリオ"/>
                <a:ea typeface="メイリオ"/>
              </a:rPr>
              <a:t>２．第３学年の実践（Ｃ分類）</a:t>
            </a:r>
            <a:endParaRPr kumimoji="1" lang="ja-JP" altLang="en-US" dirty="0">
              <a:solidFill>
                <a:schemeClr val="accent6">
                  <a:lumMod val="50000"/>
                </a:schemeClr>
              </a:solidFill>
              <a:latin typeface="メイリオ"/>
              <a:ea typeface="メイリオ"/>
            </a:endParaRPr>
          </a:p>
        </p:txBody>
      </p:sp>
      <p:sp>
        <p:nvSpPr>
          <p:cNvPr id="1169" name="テキスト ボックス 3"/>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22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総合的な学習の時間</a:t>
            </a: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「パソコンと友だちになろう」</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70" name="コンテンツ プレースホルダー 6"/>
          <p:cNvSpPr>
            <a:spLocks noGrp="1"/>
          </p:cNvSpPr>
          <p:nvPr>
            <p:ph idx="1"/>
          </p:nvPr>
        </p:nvSpPr>
        <p:spPr>
          <a:xfrm>
            <a:off x="457200" y="1866739"/>
            <a:ext cx="8229600" cy="486365"/>
          </a:xfrm>
        </p:spPr>
        <p:txBody>
          <a:bodyPr>
            <a:normAutofit/>
          </a:bodyPr>
          <a:lstStyle/>
          <a:p>
            <a:pPr marL="0" indent="0">
              <a:buNone/>
            </a:pPr>
            <a:r>
              <a:rPr lang="ja-JP" altLang="en-US" sz="2400" dirty="0">
                <a:latin typeface="メイリオ" panose="020B0604030504040204" pitchFamily="50" charset="-128"/>
                <a:ea typeface="メイリオ" panose="020B0604030504040204" pitchFamily="50" charset="-128"/>
              </a:rPr>
              <a:t>●使用教材：ビスケット（フリーソフト）</a:t>
            </a:r>
            <a:endParaRPr lang="en-US" altLang="ja-JP" sz="2400" dirty="0">
              <a:latin typeface="メイリオ" panose="020B0604030504040204" pitchFamily="50" charset="-128"/>
              <a:ea typeface="メイリオ" panose="020B0604030504040204" pitchFamily="50" charset="-128"/>
            </a:endParaRPr>
          </a:p>
        </p:txBody>
      </p:sp>
      <p:pic>
        <p:nvPicPr>
          <p:cNvPr id="1292" name="オブジェクト 14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3278" y="2632791"/>
            <a:ext cx="5100974" cy="2105234"/>
          </a:xfrm>
          <a:prstGeom prst="rect">
            <a:avLst/>
          </a:prstGeom>
        </p:spPr>
      </p:pic>
      <p:pic>
        <p:nvPicPr>
          <p:cNvPr id="1293" name="オブジェクト 14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10793" y="2632191"/>
            <a:ext cx="2678035" cy="2107346"/>
          </a:xfrm>
          <a:prstGeom prst="rect">
            <a:avLst/>
          </a:prstGeom>
        </p:spPr>
      </p:pic>
      <p:sp>
        <p:nvSpPr>
          <p:cNvPr id="2" name="左中かっこ 1">
            <a:extLst>
              <a:ext uri="{FF2B5EF4-FFF2-40B4-BE49-F238E27FC236}">
                <a16:creationId xmlns:a16="http://schemas.microsoft.com/office/drawing/2014/main" id="{55E6E7E7-AC6D-4D38-A195-83382663E232}"/>
              </a:ext>
            </a:extLst>
          </p:cNvPr>
          <p:cNvSpPr/>
          <p:nvPr/>
        </p:nvSpPr>
        <p:spPr>
          <a:xfrm>
            <a:off x="4932040" y="2787774"/>
            <a:ext cx="117727" cy="1728192"/>
          </a:xfrm>
          <a:prstGeom prst="leftBrace">
            <a:avLst/>
          </a:pr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C617B35B-DA73-47B8-831E-38CE99D8960A}"/>
              </a:ext>
            </a:extLst>
          </p:cNvPr>
          <p:cNvSpPr txBox="1"/>
          <p:nvPr/>
        </p:nvSpPr>
        <p:spPr>
          <a:xfrm>
            <a:off x="4037736" y="3426808"/>
            <a:ext cx="792088" cy="450123"/>
          </a:xfrm>
          <a:prstGeom prst="rect">
            <a:avLst/>
          </a:prstGeom>
          <a:solidFill>
            <a:srgbClr val="FFFFCC"/>
          </a:solidFill>
          <a:ln w="19050">
            <a:solidFill>
              <a:srgbClr val="FF0000"/>
            </a:solidFill>
          </a:ln>
        </p:spPr>
        <p:txBody>
          <a:bodyPr wrap="square" rtlCol="0" anchor="ctr">
            <a:spAutoFit/>
          </a:bodyPr>
          <a:lstStyle/>
          <a:p>
            <a:pPr algn="ctr">
              <a:lnSpc>
                <a:spcPts val="3000"/>
              </a:lnSpc>
            </a:pPr>
            <a:r>
              <a:rPr kumimoji="1" lang="ja-JP" altLang="en-US" dirty="0">
                <a:solidFill>
                  <a:srgbClr val="FF0000"/>
                </a:solidFill>
                <a:latin typeface="メイリオ" panose="020B0604030504040204" pitchFamily="50" charset="-128"/>
                <a:ea typeface="メイリオ" panose="020B0604030504040204" pitchFamily="50" charset="-128"/>
              </a:rPr>
              <a:t>部品</a:t>
            </a:r>
          </a:p>
        </p:txBody>
      </p:sp>
      <p:sp>
        <p:nvSpPr>
          <p:cNvPr id="9" name="テキスト ボックス 8">
            <a:extLst>
              <a:ext uri="{FF2B5EF4-FFF2-40B4-BE49-F238E27FC236}">
                <a16:creationId xmlns:a16="http://schemas.microsoft.com/office/drawing/2014/main" id="{FB6709D7-B9B3-456B-881F-6AEB0582033B}"/>
              </a:ext>
            </a:extLst>
          </p:cNvPr>
          <p:cNvSpPr txBox="1"/>
          <p:nvPr/>
        </p:nvSpPr>
        <p:spPr>
          <a:xfrm>
            <a:off x="3347863" y="2822559"/>
            <a:ext cx="1049691" cy="450123"/>
          </a:xfrm>
          <a:prstGeom prst="rect">
            <a:avLst/>
          </a:prstGeom>
          <a:solidFill>
            <a:srgbClr val="FFFFCC"/>
          </a:solidFill>
          <a:ln w="19050">
            <a:solidFill>
              <a:srgbClr val="FF0000"/>
            </a:solidFill>
          </a:ln>
        </p:spPr>
        <p:txBody>
          <a:bodyPr wrap="square" rtlCol="0" anchor="ctr">
            <a:spAutoFit/>
          </a:bodyPr>
          <a:lstStyle/>
          <a:p>
            <a:pPr algn="ctr">
              <a:lnSpc>
                <a:spcPts val="3000"/>
              </a:lnSpc>
            </a:pPr>
            <a:r>
              <a:rPr lang="ja-JP" altLang="en-US" dirty="0">
                <a:solidFill>
                  <a:srgbClr val="FF0000"/>
                </a:solidFill>
                <a:latin typeface="メイリオ" panose="020B0604030504040204" pitchFamily="50" charset="-128"/>
                <a:ea typeface="メイリオ" panose="020B0604030504040204" pitchFamily="50" charset="-128"/>
              </a:rPr>
              <a:t>メガネ</a:t>
            </a:r>
            <a:endParaRPr kumimoji="1" lang="ja-JP" altLang="en-US" dirty="0">
              <a:solidFill>
                <a:srgbClr val="FF0000"/>
              </a:solidFill>
              <a:latin typeface="メイリオ" panose="020B0604030504040204" pitchFamily="50" charset="-128"/>
              <a:ea typeface="メイリオ" panose="020B0604030504040204" pitchFamily="50" charset="-128"/>
            </a:endParaRPr>
          </a:p>
        </p:txBody>
      </p:sp>
      <p:cxnSp>
        <p:nvCxnSpPr>
          <p:cNvPr id="5" name="直線コネクタ 4">
            <a:extLst>
              <a:ext uri="{FF2B5EF4-FFF2-40B4-BE49-F238E27FC236}">
                <a16:creationId xmlns:a16="http://schemas.microsoft.com/office/drawing/2014/main" id="{DB61738C-BFB6-4246-A7D0-D9412AF0A9BF}"/>
              </a:ext>
            </a:extLst>
          </p:cNvPr>
          <p:cNvCxnSpPr>
            <a:cxnSpLocks/>
            <a:endCxn id="9" idx="1"/>
          </p:cNvCxnSpPr>
          <p:nvPr/>
        </p:nvCxnSpPr>
        <p:spPr>
          <a:xfrm>
            <a:off x="3059832" y="2931790"/>
            <a:ext cx="288031" cy="115831"/>
          </a:xfrm>
          <a:prstGeom prst="line">
            <a:avLst/>
          </a:prstGeom>
          <a:ln w="19050">
            <a:solidFill>
              <a:srgbClr val="FF0000"/>
            </a:solidFill>
            <a:headEnd type="triangle" w="med" len="med"/>
            <a:tailEnd type="none" w="lg" len="med"/>
          </a:ln>
        </p:spPr>
        <p:style>
          <a:lnRef idx="1">
            <a:schemeClr val="accent1"/>
          </a:lnRef>
          <a:fillRef idx="0">
            <a:schemeClr val="accent1"/>
          </a:fillRef>
          <a:effectRef idx="0">
            <a:schemeClr val="accent1"/>
          </a:effectRef>
          <a:fontRef idx="minor">
            <a:schemeClr val="tx1"/>
          </a:fontRef>
        </p:style>
      </p:cxnSp>
      <p:cxnSp>
        <p:nvCxnSpPr>
          <p:cNvPr id="13" name="直線コネクタ 12">
            <a:extLst>
              <a:ext uri="{FF2B5EF4-FFF2-40B4-BE49-F238E27FC236}">
                <a16:creationId xmlns:a16="http://schemas.microsoft.com/office/drawing/2014/main" id="{1A87514A-DD55-4696-B72A-DE483D361EE8}"/>
              </a:ext>
            </a:extLst>
          </p:cNvPr>
          <p:cNvCxnSpPr>
            <a:cxnSpLocks/>
          </p:cNvCxnSpPr>
          <p:nvPr/>
        </p:nvCxnSpPr>
        <p:spPr>
          <a:xfrm flipV="1">
            <a:off x="3033765" y="3047620"/>
            <a:ext cx="306078" cy="460234"/>
          </a:xfrm>
          <a:prstGeom prst="line">
            <a:avLst/>
          </a:prstGeom>
          <a:ln w="1905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矢印: 右 9">
            <a:extLst>
              <a:ext uri="{FF2B5EF4-FFF2-40B4-BE49-F238E27FC236}">
                <a16:creationId xmlns:a16="http://schemas.microsoft.com/office/drawing/2014/main" id="{A88B1D66-252E-4124-96BA-AAC0EBA286ED}"/>
              </a:ext>
            </a:extLst>
          </p:cNvPr>
          <p:cNvSpPr/>
          <p:nvPr/>
        </p:nvSpPr>
        <p:spPr>
          <a:xfrm>
            <a:off x="7176449" y="4069475"/>
            <a:ext cx="540148" cy="263646"/>
          </a:xfrm>
          <a:prstGeom prst="rightArrow">
            <a:avLst/>
          </a:prstGeom>
          <a:solidFill>
            <a:srgbClr val="FF9999"/>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90119377-6351-4E2B-8D7D-E45E2EB21EF2}"/>
              </a:ext>
            </a:extLst>
          </p:cNvPr>
          <p:cNvSpPr txBox="1"/>
          <p:nvPr/>
        </p:nvSpPr>
        <p:spPr>
          <a:xfrm>
            <a:off x="6996517" y="3507854"/>
            <a:ext cx="792088" cy="450123"/>
          </a:xfrm>
          <a:prstGeom prst="rect">
            <a:avLst/>
          </a:prstGeom>
          <a:solidFill>
            <a:srgbClr val="FFFFCC"/>
          </a:solidFill>
          <a:ln w="19050">
            <a:solidFill>
              <a:srgbClr val="0070C0"/>
            </a:solidFill>
          </a:ln>
        </p:spPr>
        <p:txBody>
          <a:bodyPr wrap="square" rtlCol="0" anchor="ctr">
            <a:spAutoFit/>
          </a:bodyPr>
          <a:lstStyle/>
          <a:p>
            <a:pPr algn="ctr">
              <a:lnSpc>
                <a:spcPts val="3000"/>
              </a:lnSpc>
            </a:pPr>
            <a:r>
              <a:rPr lang="ja-JP" altLang="en-US" dirty="0">
                <a:solidFill>
                  <a:srgbClr val="0070C0"/>
                </a:solidFill>
                <a:latin typeface="メイリオ" panose="020B0604030504040204" pitchFamily="50" charset="-128"/>
                <a:ea typeface="メイリオ" panose="020B0604030504040204" pitchFamily="50" charset="-128"/>
              </a:rPr>
              <a:t>変化</a:t>
            </a:r>
            <a:endParaRPr kumimoji="1" lang="ja-JP" altLang="en-US" dirty="0">
              <a:solidFill>
                <a:srgbClr val="0070C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64262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7" name="テキスト ボックス 3"/>
          <p:cNvSpPr txBox="1"/>
          <p:nvPr/>
        </p:nvSpPr>
        <p:spPr>
          <a:xfrm>
            <a:off x="483278" y="942202"/>
            <a:ext cx="8208912" cy="615385"/>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① 授業のねらい</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98" name="コンテンツ プレースホルダー 6"/>
          <p:cNvSpPr>
            <a:spLocks noGrp="1"/>
          </p:cNvSpPr>
          <p:nvPr>
            <p:ph idx="1"/>
          </p:nvPr>
        </p:nvSpPr>
        <p:spPr>
          <a:xfrm>
            <a:off x="481812" y="1885774"/>
            <a:ext cx="3874164" cy="1406056"/>
          </a:xfrm>
        </p:spPr>
        <p:txBody>
          <a:bodyPr>
            <a:normAutofit/>
          </a:bodyPr>
          <a:lstStyle/>
          <a:p>
            <a:pPr marL="0" indent="0">
              <a:buNone/>
            </a:pPr>
            <a:r>
              <a:rPr lang="ja-JP" altLang="en-US" sz="2400" dirty="0">
                <a:latin typeface="メイリオ" panose="020B0604030504040204" pitchFamily="50" charset="-128"/>
                <a:ea typeface="メイリオ" panose="020B0604030504040204" pitchFamily="50" charset="-128"/>
              </a:rPr>
              <a:t>●理科で学習した昆虫や植　</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物の成長の様子をアニ</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メーションで再現する。</a:t>
            </a:r>
            <a:endParaRPr lang="en-US" altLang="ja-JP" sz="2400" dirty="0">
              <a:latin typeface="メイリオ" panose="020B0604030504040204" pitchFamily="50" charset="-128"/>
              <a:ea typeface="メイリオ" panose="020B0604030504040204" pitchFamily="50" charset="-128"/>
            </a:endParaRPr>
          </a:p>
        </p:txBody>
      </p:sp>
      <p:pic>
        <p:nvPicPr>
          <p:cNvPr id="7" name="図 4">
            <a:extLst>
              <a:ext uri="{FF2B5EF4-FFF2-40B4-BE49-F238E27FC236}">
                <a16:creationId xmlns:a16="http://schemas.microsoft.com/office/drawing/2014/main" id="{AEF0245D-335A-46AB-B67B-FF14A01E2B7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488972" y="1779662"/>
            <a:ext cx="4197085" cy="3147814"/>
          </a:xfrm>
          <a:prstGeom prst="rect">
            <a:avLst/>
          </a:prstGeom>
          <a:ln>
            <a:noFill/>
          </a:ln>
          <a:effectLst>
            <a:softEdge rad="112500"/>
          </a:effectLst>
        </p:spPr>
      </p:pic>
      <p:sp>
        <p:nvSpPr>
          <p:cNvPr id="10" name="タイトル 1">
            <a:extLst>
              <a:ext uri="{FF2B5EF4-FFF2-40B4-BE49-F238E27FC236}">
                <a16:creationId xmlns:a16="http://schemas.microsoft.com/office/drawing/2014/main" id="{5CB17429-219D-4132-9643-6B7B064017BE}"/>
              </a:ext>
            </a:extLst>
          </p:cNvPr>
          <p:cNvSpPr>
            <a:spLocks noGrp="1"/>
          </p:cNvSpPr>
          <p:nvPr>
            <p:ph type="title"/>
          </p:nvPr>
        </p:nvSpPr>
        <p:spPr>
          <a:xfrm>
            <a:off x="-1" y="0"/>
            <a:ext cx="6996517" cy="943572"/>
          </a:xfrm>
        </p:spPr>
        <p:txBody>
          <a:bodyPr>
            <a:normAutofit/>
          </a:bodyPr>
          <a:lstStyle/>
          <a:p>
            <a:pPr algn="l"/>
            <a:r>
              <a:rPr kumimoji="1" lang="ja-JP" altLang="en-US" sz="3600" dirty="0">
                <a:solidFill>
                  <a:schemeClr val="accent6">
                    <a:lumMod val="50000"/>
                  </a:schemeClr>
                </a:solidFill>
                <a:latin typeface="メイリオ"/>
                <a:ea typeface="メイリオ"/>
              </a:rPr>
              <a:t>２．第３学年の実践</a:t>
            </a:r>
            <a:endParaRPr kumimoji="1" lang="ja-JP" altLang="en-US" dirty="0">
              <a:solidFill>
                <a:schemeClr val="accent6">
                  <a:lumMod val="50000"/>
                </a:schemeClr>
              </a:solidFill>
              <a:latin typeface="メイリオ"/>
              <a:ea typeface="メイリオ"/>
            </a:endParaRPr>
          </a:p>
        </p:txBody>
      </p:sp>
    </p:spTree>
    <p:extLst>
      <p:ext uri="{BB962C8B-B14F-4D97-AF65-F5344CB8AC3E}">
        <p14:creationId xmlns:p14="http://schemas.microsoft.com/office/powerpoint/2010/main" val="28967461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 name="テキスト ボックス 3"/>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② 課　題</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17" name="コンテンツ プレースホルダー 6"/>
          <p:cNvSpPr>
            <a:spLocks noGrp="1"/>
          </p:cNvSpPr>
          <p:nvPr>
            <p:ph idx="1"/>
          </p:nvPr>
        </p:nvSpPr>
        <p:spPr>
          <a:xfrm>
            <a:off x="483278" y="1914612"/>
            <a:ext cx="3801430" cy="448760"/>
          </a:xfrm>
        </p:spPr>
        <p:txBody>
          <a:bodyPr>
            <a:normAutofit lnSpcReduction="10000"/>
          </a:bodyPr>
          <a:lstStyle/>
          <a:p>
            <a:pPr marL="0" indent="0">
              <a:buNone/>
            </a:pPr>
            <a:r>
              <a:rPr lang="ja-JP" altLang="en-US" sz="2400" dirty="0">
                <a:latin typeface="メイリオ" panose="020B0604030504040204" pitchFamily="50" charset="-128"/>
                <a:ea typeface="メイリオ" panose="020B0604030504040204" pitchFamily="50" charset="-128"/>
              </a:rPr>
              <a:t>●命令や組合せが不正確</a:t>
            </a:r>
            <a:endParaRPr lang="en-US" altLang="ja-JP" sz="2400" dirty="0">
              <a:latin typeface="メイリオ" panose="020B0604030504040204" pitchFamily="50" charset="-128"/>
              <a:ea typeface="メイリオ" panose="020B0604030504040204" pitchFamily="50" charset="-128"/>
            </a:endParaRPr>
          </a:p>
        </p:txBody>
      </p:sp>
      <p:pic>
        <p:nvPicPr>
          <p:cNvPr id="1218" name="図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719438"/>
            <a:ext cx="4120190" cy="3090143"/>
          </a:xfrm>
          <a:prstGeom prst="rect">
            <a:avLst/>
          </a:prstGeom>
          <a:ln>
            <a:noFill/>
          </a:ln>
          <a:effectLst>
            <a:softEdge rad="112500"/>
          </a:effectLst>
        </p:spPr>
      </p:pic>
      <p:sp>
        <p:nvSpPr>
          <p:cNvPr id="8" name="タイトル 1">
            <a:extLst>
              <a:ext uri="{FF2B5EF4-FFF2-40B4-BE49-F238E27FC236}">
                <a16:creationId xmlns:a16="http://schemas.microsoft.com/office/drawing/2014/main" id="{2AABF2D9-E12A-458D-9405-B38748DE65E1}"/>
              </a:ext>
            </a:extLst>
          </p:cNvPr>
          <p:cNvSpPr txBox="1">
            <a:spLocks/>
          </p:cNvSpPr>
          <p:nvPr/>
        </p:nvSpPr>
        <p:spPr>
          <a:xfrm>
            <a:off x="-1" y="0"/>
            <a:ext cx="6996517" cy="9435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dirty="0">
                <a:solidFill>
                  <a:schemeClr val="accent6">
                    <a:lumMod val="50000"/>
                  </a:schemeClr>
                </a:solidFill>
                <a:latin typeface="メイリオ"/>
                <a:ea typeface="メイリオ"/>
              </a:rPr>
              <a:t>２．第３学年の実践</a:t>
            </a:r>
            <a:endParaRPr lang="ja-JP" altLang="en-US" dirty="0">
              <a:solidFill>
                <a:schemeClr val="accent6">
                  <a:lumMod val="50000"/>
                </a:schemeClr>
              </a:solidFill>
              <a:latin typeface="メイリオ"/>
              <a:ea typeface="メイリオ"/>
            </a:endParaRPr>
          </a:p>
        </p:txBody>
      </p:sp>
      <p:sp>
        <p:nvSpPr>
          <p:cNvPr id="4" name="矢印: 下 3">
            <a:extLst>
              <a:ext uri="{FF2B5EF4-FFF2-40B4-BE49-F238E27FC236}">
                <a16:creationId xmlns:a16="http://schemas.microsoft.com/office/drawing/2014/main" id="{03C4975D-1982-4345-9BC4-7CA92944BD4A}"/>
              </a:ext>
            </a:extLst>
          </p:cNvPr>
          <p:cNvSpPr/>
          <p:nvPr/>
        </p:nvSpPr>
        <p:spPr>
          <a:xfrm>
            <a:off x="2251855" y="2420089"/>
            <a:ext cx="26427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9D67CB1-B5C4-4B47-8EFA-248BFB5977E2}"/>
              </a:ext>
            </a:extLst>
          </p:cNvPr>
          <p:cNvSpPr txBox="1"/>
          <p:nvPr/>
        </p:nvSpPr>
        <p:spPr>
          <a:xfrm>
            <a:off x="611560" y="3003798"/>
            <a:ext cx="3384376" cy="1708160"/>
          </a:xfrm>
          <a:prstGeom prst="rect">
            <a:avLst/>
          </a:prstGeom>
          <a:solidFill>
            <a:srgbClr val="FFCCCC"/>
          </a:solidFill>
          <a:ln w="38100">
            <a:solidFill>
              <a:srgbClr val="FF0000"/>
            </a:solidFill>
          </a:ln>
        </p:spPr>
        <p:txBody>
          <a:bodyPr wrap="square" rtlCol="0">
            <a:spAutoFit/>
          </a:bodyPr>
          <a:lstStyle/>
          <a:p>
            <a:pPr>
              <a:lnSpc>
                <a:spcPct val="150000"/>
              </a:lnSpc>
            </a:pPr>
            <a:r>
              <a:rPr kumimoji="1" lang="ja-JP" altLang="en-US" dirty="0"/>
              <a:t>　</a:t>
            </a:r>
            <a:r>
              <a:rPr kumimoji="1" lang="ja-JP" altLang="en-US" sz="2400" dirty="0">
                <a:latin typeface="メイリオ" panose="020B0604030504040204" pitchFamily="50" charset="-128"/>
                <a:ea typeface="メイリオ" panose="020B0604030504040204" pitchFamily="50" charset="-128"/>
              </a:rPr>
              <a:t>動作が止まったり、予期せぬ動きとなったりする。</a:t>
            </a:r>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8289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 name="テキスト ボックス 3"/>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③ 見せ合い助言し合う活動（試行錯誤）</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235" name="図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8398" y="1779661"/>
            <a:ext cx="3989586" cy="2992190"/>
          </a:xfrm>
          <a:prstGeom prst="rect">
            <a:avLst/>
          </a:prstGeom>
          <a:ln>
            <a:noFill/>
          </a:ln>
          <a:effectLst>
            <a:softEdge rad="112500"/>
          </a:effectLst>
        </p:spPr>
      </p:pic>
      <p:sp>
        <p:nvSpPr>
          <p:cNvPr id="8" name="タイトル 1">
            <a:extLst>
              <a:ext uri="{FF2B5EF4-FFF2-40B4-BE49-F238E27FC236}">
                <a16:creationId xmlns:a16="http://schemas.microsoft.com/office/drawing/2014/main" id="{50C884FF-7651-4657-A03A-BBBFFBBEC06F}"/>
              </a:ext>
            </a:extLst>
          </p:cNvPr>
          <p:cNvSpPr txBox="1">
            <a:spLocks/>
          </p:cNvSpPr>
          <p:nvPr/>
        </p:nvSpPr>
        <p:spPr>
          <a:xfrm>
            <a:off x="-1" y="0"/>
            <a:ext cx="6996517" cy="94357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ja-JP" altLang="en-US" sz="3600" dirty="0">
                <a:solidFill>
                  <a:schemeClr val="accent6">
                    <a:lumMod val="50000"/>
                  </a:schemeClr>
                </a:solidFill>
                <a:latin typeface="メイリオ"/>
                <a:ea typeface="メイリオ"/>
              </a:rPr>
              <a:t>２．第３学年の実践</a:t>
            </a:r>
            <a:endParaRPr lang="ja-JP" altLang="en-US" dirty="0">
              <a:solidFill>
                <a:schemeClr val="accent6">
                  <a:lumMod val="50000"/>
                </a:schemeClr>
              </a:solidFill>
              <a:latin typeface="メイリオ"/>
              <a:ea typeface="メイリオ"/>
            </a:endParaRPr>
          </a:p>
        </p:txBody>
      </p:sp>
    </p:spTree>
    <p:extLst>
      <p:ext uri="{BB962C8B-B14F-4D97-AF65-F5344CB8AC3E}">
        <p14:creationId xmlns:p14="http://schemas.microsoft.com/office/powerpoint/2010/main" val="3213952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タイトル 1"/>
          <p:cNvSpPr>
            <a:spLocks noGrp="1"/>
          </p:cNvSpPr>
          <p:nvPr>
            <p:ph type="title"/>
          </p:nvPr>
        </p:nvSpPr>
        <p:spPr>
          <a:xfrm>
            <a:off x="0" y="0"/>
            <a:ext cx="9144000" cy="943572"/>
          </a:xfrm>
        </p:spPr>
        <p:txBody>
          <a:bodyPr>
            <a:normAutofit/>
          </a:bodyPr>
          <a:lstStyle/>
          <a:p>
            <a:pPr algn="l"/>
            <a:r>
              <a:rPr lang="ja-JP" altLang="en-US" sz="3600" dirty="0">
                <a:solidFill>
                  <a:schemeClr val="accent6">
                    <a:lumMod val="50000"/>
                  </a:schemeClr>
                </a:solidFill>
                <a:latin typeface="メイリオ"/>
                <a:ea typeface="メイリオ"/>
              </a:rPr>
              <a:t>２</a:t>
            </a:r>
            <a:r>
              <a:rPr kumimoji="1" lang="ja-JP" altLang="en-US" sz="3600" dirty="0">
                <a:solidFill>
                  <a:schemeClr val="accent6">
                    <a:lumMod val="50000"/>
                  </a:schemeClr>
                </a:solidFill>
                <a:latin typeface="メイリオ"/>
                <a:ea typeface="メイリオ"/>
              </a:rPr>
              <a:t>．第３学年の実践</a:t>
            </a:r>
            <a:endParaRPr kumimoji="1" lang="ja-JP" altLang="en-US" dirty="0">
              <a:solidFill>
                <a:schemeClr val="accent6">
                  <a:lumMod val="50000"/>
                </a:schemeClr>
              </a:solidFill>
              <a:latin typeface="メイリオ"/>
              <a:ea typeface="メイリオ"/>
            </a:endParaRPr>
          </a:p>
        </p:txBody>
      </p:sp>
      <p:sp>
        <p:nvSpPr>
          <p:cNvPr id="1278" name="テキスト ボックス 3"/>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④ 教材「ビスケット」を使って</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79" name="コンテンツ プレースホルダー 6"/>
          <p:cNvSpPr>
            <a:spLocks noGrp="1"/>
          </p:cNvSpPr>
          <p:nvPr>
            <p:ph idx="1"/>
          </p:nvPr>
        </p:nvSpPr>
        <p:spPr>
          <a:xfrm>
            <a:off x="483278" y="1707654"/>
            <a:ext cx="8229600" cy="3240360"/>
          </a:xfrm>
        </p:spPr>
        <p:txBody>
          <a:bodyPr>
            <a:normAutofit lnSpcReduction="10000"/>
          </a:bodyPr>
          <a:lstStyle/>
          <a:p>
            <a:pPr marL="0" indent="0">
              <a:buNone/>
            </a:pPr>
            <a:r>
              <a:rPr lang="ja-JP" altLang="en-US" sz="2400" dirty="0">
                <a:latin typeface="メイリオ" panose="020B0604030504040204" pitchFamily="50" charset="-128"/>
                <a:ea typeface="メイリオ" panose="020B0604030504040204" pitchFamily="50" charset="-128"/>
              </a:rPr>
              <a:t>●簡単にアニメーションを動かすことができる。</a:t>
            </a:r>
            <a:endParaRPr lang="en-US" altLang="ja-JP" sz="2400" dirty="0">
              <a:latin typeface="メイリオ" panose="020B0604030504040204" pitchFamily="50" charset="-128"/>
              <a:ea typeface="メイリオ" panose="020B0604030504040204" pitchFamily="50" charset="-128"/>
            </a:endParaRPr>
          </a:p>
          <a:p>
            <a:pPr marL="0" indent="0">
              <a:lnSpc>
                <a:spcPct val="150000"/>
              </a:lnSpc>
              <a:buNone/>
            </a:pPr>
            <a:r>
              <a:rPr lang="ja-JP" altLang="en-US" sz="2400" dirty="0">
                <a:latin typeface="メイリオ" panose="020B0604030504040204" pitchFamily="50" charset="-128"/>
                <a:ea typeface="メイリオ" panose="020B0604030504040204" pitchFamily="50" charset="-128"/>
              </a:rPr>
              <a:t>●自分の描いたイラストを動かしてアニメーションを作る　</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ことができる。</a:t>
            </a:r>
            <a:endParaRPr lang="en-US" altLang="ja-JP" sz="2400" dirty="0">
              <a:latin typeface="メイリオ" panose="020B0604030504040204" pitchFamily="50" charset="-128"/>
              <a:ea typeface="メイリオ" panose="020B0604030504040204" pitchFamily="50" charset="-128"/>
            </a:endParaRPr>
          </a:p>
          <a:p>
            <a:pPr marL="0" indent="0">
              <a:lnSpc>
                <a:spcPct val="160000"/>
              </a:lnSpc>
              <a:buNone/>
            </a:pPr>
            <a:r>
              <a:rPr lang="ja-JP" altLang="en-US" sz="2400" dirty="0">
                <a:latin typeface="メイリオ" panose="020B0604030504040204" pitchFamily="50" charset="-128"/>
                <a:ea typeface="メイリオ" panose="020B0604030504040204" pitchFamily="50" charset="-128"/>
              </a:rPr>
              <a:t>●インターネット環境のあるパソコンさえあれば、費用を</a:t>
            </a:r>
            <a:endParaRPr lang="en-US" altLang="ja-JP" sz="2400" dirty="0">
              <a:latin typeface="メイリオ" panose="020B0604030504040204" pitchFamily="50" charset="-128"/>
              <a:ea typeface="メイリオ" panose="020B0604030504040204" pitchFamily="50" charset="-128"/>
            </a:endParaRPr>
          </a:p>
          <a:p>
            <a:pPr marL="0" indent="0">
              <a:buNone/>
            </a:pPr>
            <a:r>
              <a:rPr lang="ja-JP" altLang="en-US" sz="2400" dirty="0">
                <a:latin typeface="メイリオ" panose="020B0604030504040204" pitchFamily="50" charset="-128"/>
                <a:ea typeface="メイリオ" panose="020B0604030504040204" pitchFamily="50" charset="-128"/>
              </a:rPr>
              <a:t>　かけずにできる。</a:t>
            </a:r>
            <a:endParaRPr lang="en-US" altLang="ja-JP" sz="2400" dirty="0">
              <a:latin typeface="メイリオ" panose="020B0604030504040204" pitchFamily="50" charset="-128"/>
              <a:ea typeface="メイリオ" panose="020B0604030504040204" pitchFamily="50" charset="-128"/>
            </a:endParaRPr>
          </a:p>
          <a:p>
            <a:pPr marL="0" indent="0">
              <a:lnSpc>
                <a:spcPct val="160000"/>
              </a:lnSpc>
              <a:buNone/>
            </a:pPr>
            <a:r>
              <a:rPr lang="ja-JP" altLang="en-US" sz="2400" dirty="0">
                <a:latin typeface="メイリオ" panose="020B0604030504040204" pitchFamily="50" charset="-128"/>
                <a:ea typeface="メイリオ" panose="020B0604030504040204" pitchFamily="50" charset="-128"/>
              </a:rPr>
              <a:t>●細かい動きや変化を再現することは難しい。</a:t>
            </a:r>
            <a:endParaRPr lang="en-US" altLang="ja-JP" sz="2400" dirty="0">
              <a:latin typeface="メイリオ" panose="020B0604030504040204" pitchFamily="50" charset="-128"/>
              <a:ea typeface="メイリオ" panose="020B0604030504040204" pitchFamily="50" charset="-128"/>
            </a:endParaRPr>
          </a:p>
          <a:p>
            <a:pPr marL="0" indent="0">
              <a:buNone/>
            </a:pPr>
            <a:endParaRPr lang="en-US" altLang="ja-JP" sz="24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7422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7" name="タイトル 1"/>
          <p:cNvSpPr>
            <a:spLocks noGrp="1"/>
          </p:cNvSpPr>
          <p:nvPr>
            <p:ph type="title"/>
          </p:nvPr>
        </p:nvSpPr>
        <p:spPr>
          <a:xfrm>
            <a:off x="0" y="0"/>
            <a:ext cx="9144000" cy="943572"/>
          </a:xfrm>
        </p:spPr>
        <p:txBody>
          <a:bodyPr>
            <a:normAutofit/>
          </a:bodyPr>
          <a:lstStyle/>
          <a:p>
            <a:pPr algn="l"/>
            <a:r>
              <a:rPr lang="ja-JP" altLang="en-US" sz="3600" dirty="0">
                <a:solidFill>
                  <a:schemeClr val="accent6">
                    <a:lumMod val="50000"/>
                  </a:schemeClr>
                </a:solidFill>
                <a:latin typeface="メイリオ"/>
                <a:ea typeface="メイリオ"/>
              </a:rPr>
              <a:t>２</a:t>
            </a:r>
            <a:r>
              <a:rPr kumimoji="1" lang="ja-JP" altLang="en-US" sz="3600" dirty="0">
                <a:solidFill>
                  <a:schemeClr val="accent6">
                    <a:lumMod val="50000"/>
                  </a:schemeClr>
                </a:solidFill>
                <a:latin typeface="メイリオ"/>
                <a:ea typeface="メイリオ"/>
              </a:rPr>
              <a:t>．第３学年の実践</a:t>
            </a:r>
            <a:endParaRPr kumimoji="1" lang="ja-JP" altLang="en-US" dirty="0">
              <a:solidFill>
                <a:schemeClr val="accent6">
                  <a:lumMod val="50000"/>
                </a:schemeClr>
              </a:solidFill>
              <a:latin typeface="メイリオ"/>
              <a:ea typeface="メイリオ"/>
            </a:endParaRPr>
          </a:p>
        </p:txBody>
      </p:sp>
      <p:sp>
        <p:nvSpPr>
          <p:cNvPr id="1278" name="テキスト ボックス 3"/>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④ 教材「ビスケット」を使って</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吹き出し: 角を丸めた四角形 7">
            <a:extLst>
              <a:ext uri="{FF2B5EF4-FFF2-40B4-BE49-F238E27FC236}">
                <a16:creationId xmlns:a16="http://schemas.microsoft.com/office/drawing/2014/main" id="{FD594D5C-55E7-4650-99CC-D038C0BEEF3F}"/>
              </a:ext>
            </a:extLst>
          </p:cNvPr>
          <p:cNvSpPr/>
          <p:nvPr/>
        </p:nvSpPr>
        <p:spPr>
          <a:xfrm>
            <a:off x="6084168" y="1817214"/>
            <a:ext cx="2608022" cy="1042568"/>
          </a:xfrm>
          <a:prstGeom prst="wedgeRoundRectCallout">
            <a:avLst>
              <a:gd name="adj1" fmla="val -41481"/>
              <a:gd name="adj2" fmla="val 71737"/>
              <a:gd name="adj3" fmla="val 16667"/>
            </a:avLst>
          </a:prstGeom>
          <a:solidFill>
            <a:srgbClr val="FFCC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t>　</a:t>
            </a:r>
            <a:r>
              <a:rPr kumimoji="1" lang="ja-JP" altLang="en-US" dirty="0">
                <a:solidFill>
                  <a:srgbClr val="002060"/>
                </a:solidFill>
                <a:latin typeface="メイリオ" panose="020B0604030504040204" pitchFamily="50" charset="-128"/>
                <a:ea typeface="メイリオ" panose="020B0604030504040204" pitchFamily="50" charset="-128"/>
              </a:rPr>
              <a:t>つぼみから花にならず、がっかり。</a:t>
            </a:r>
            <a:endParaRPr kumimoji="1" lang="en-US" altLang="ja-JP" dirty="0">
              <a:solidFill>
                <a:srgbClr val="002060"/>
              </a:solidFill>
              <a:latin typeface="メイリオ" panose="020B0604030504040204" pitchFamily="50" charset="-128"/>
              <a:ea typeface="メイリオ" panose="020B0604030504040204" pitchFamily="50" charset="-128"/>
            </a:endParaRPr>
          </a:p>
          <a:p>
            <a:r>
              <a:rPr lang="ja-JP" altLang="en-US" dirty="0">
                <a:solidFill>
                  <a:srgbClr val="002060"/>
                </a:solidFill>
                <a:latin typeface="メイリオ" panose="020B0604030504040204" pitchFamily="50" charset="-128"/>
                <a:ea typeface="メイリオ" panose="020B0604030504040204" pitchFamily="50" charset="-128"/>
              </a:rPr>
              <a:t>　家でもやってみよう。</a:t>
            </a:r>
            <a:endParaRPr kumimoji="1" lang="ja-JP" altLang="en-US" dirty="0">
              <a:solidFill>
                <a:srgbClr val="002060"/>
              </a:solidFill>
              <a:latin typeface="メイリオ" panose="020B0604030504040204" pitchFamily="50" charset="-128"/>
              <a:ea typeface="メイリオ" panose="020B0604030504040204" pitchFamily="50" charset="-128"/>
            </a:endParaRPr>
          </a:p>
        </p:txBody>
      </p:sp>
      <p:sp>
        <p:nvSpPr>
          <p:cNvPr id="12" name="吹き出し: 角を丸めた四角形 11">
            <a:extLst>
              <a:ext uri="{FF2B5EF4-FFF2-40B4-BE49-F238E27FC236}">
                <a16:creationId xmlns:a16="http://schemas.microsoft.com/office/drawing/2014/main" id="{DC838584-60E0-4505-B2DC-CF2ACCA339CA}"/>
              </a:ext>
            </a:extLst>
          </p:cNvPr>
          <p:cNvSpPr/>
          <p:nvPr/>
        </p:nvSpPr>
        <p:spPr>
          <a:xfrm>
            <a:off x="482085" y="1919128"/>
            <a:ext cx="2448272" cy="724630"/>
          </a:xfrm>
          <a:prstGeom prst="wedgeRoundRectCallout">
            <a:avLst>
              <a:gd name="adj1" fmla="val 43845"/>
              <a:gd name="adj2" fmla="val 86297"/>
              <a:gd name="adj3" fmla="val 16667"/>
            </a:avLst>
          </a:prstGeom>
          <a:solidFill>
            <a:srgbClr val="FFCC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t>　</a:t>
            </a:r>
            <a:r>
              <a:rPr kumimoji="1" lang="ja-JP" altLang="en-US" dirty="0">
                <a:solidFill>
                  <a:srgbClr val="002060"/>
                </a:solidFill>
                <a:latin typeface="メイリオ" panose="020B0604030504040204" pitchFamily="50" charset="-128"/>
                <a:ea typeface="メイリオ" panose="020B0604030504040204" pitchFamily="50" charset="-128"/>
              </a:rPr>
              <a:t>細かいところまでうまくできた。</a:t>
            </a:r>
            <a:endParaRPr kumimoji="1" lang="en-US" altLang="ja-JP" dirty="0">
              <a:solidFill>
                <a:srgbClr val="002060"/>
              </a:solidFill>
              <a:latin typeface="メイリオ" panose="020B0604030504040204" pitchFamily="50" charset="-128"/>
              <a:ea typeface="メイリオ" panose="020B0604030504040204" pitchFamily="50" charset="-128"/>
            </a:endParaRPr>
          </a:p>
        </p:txBody>
      </p:sp>
      <p:sp>
        <p:nvSpPr>
          <p:cNvPr id="13" name="吹き出し: 角を丸めた四角形 12">
            <a:extLst>
              <a:ext uri="{FF2B5EF4-FFF2-40B4-BE49-F238E27FC236}">
                <a16:creationId xmlns:a16="http://schemas.microsoft.com/office/drawing/2014/main" id="{CE360FF6-42A4-41E0-99A3-00E5C3368C45}"/>
              </a:ext>
            </a:extLst>
          </p:cNvPr>
          <p:cNvSpPr/>
          <p:nvPr/>
        </p:nvSpPr>
        <p:spPr>
          <a:xfrm>
            <a:off x="755576" y="4011910"/>
            <a:ext cx="2448272" cy="724630"/>
          </a:xfrm>
          <a:prstGeom prst="wedgeRoundRectCallout">
            <a:avLst>
              <a:gd name="adj1" fmla="val 64188"/>
              <a:gd name="adj2" fmla="val -44962"/>
              <a:gd name="adj3" fmla="val 16667"/>
            </a:avLst>
          </a:prstGeom>
          <a:solidFill>
            <a:srgbClr val="FFCCCC"/>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dirty="0"/>
              <a:t>　</a:t>
            </a:r>
            <a:r>
              <a:rPr kumimoji="1" lang="ja-JP" altLang="en-US" dirty="0">
                <a:solidFill>
                  <a:srgbClr val="002060"/>
                </a:solidFill>
                <a:latin typeface="メイリオ" panose="020B0604030504040204" pitchFamily="50" charset="-128"/>
                <a:ea typeface="メイリオ" panose="020B0604030504040204" pitchFamily="50" charset="-128"/>
              </a:rPr>
              <a:t>今度は友達みたいにやってみよう。</a:t>
            </a:r>
            <a:endParaRPr kumimoji="1" lang="en-US" altLang="ja-JP" dirty="0">
              <a:solidFill>
                <a:srgbClr val="00206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09713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3">
            <a:extLst>
              <a:ext uri="{FF2B5EF4-FFF2-40B4-BE49-F238E27FC236}">
                <a16:creationId xmlns:a16="http://schemas.microsoft.com/office/drawing/2014/main" id="{005AA1AF-B8EB-4FF2-942A-CE96F562525F}"/>
              </a:ext>
            </a:extLst>
          </p:cNvPr>
          <p:cNvSpPr txBox="1"/>
          <p:nvPr/>
        </p:nvSpPr>
        <p:spPr>
          <a:xfrm>
            <a:off x="483278" y="942202"/>
            <a:ext cx="8208912" cy="616886"/>
          </a:xfrm>
          <a:prstGeom prst="rect">
            <a:avLst/>
          </a:prstGeom>
          <a:solidFill>
            <a:schemeClr val="accent1">
              <a:lumMod val="75000"/>
            </a:schemeClr>
          </a:solidFill>
        </p:spPr>
        <p:txBody>
          <a:bodyPr wrap="square" tIns="108000" rtlCol="0">
            <a:spAutoFit/>
          </a:bodyPr>
          <a:lstStyle/>
          <a:p>
            <a:pPr marL="64008" algn="ctr">
              <a:spcBef>
                <a:spcPct val="20000"/>
              </a:spcBef>
              <a:buClr>
                <a:srgbClr val="CEB966"/>
              </a:buClr>
              <a:buSzPct val="80000"/>
            </a:pPr>
            <a:r>
              <a:rPr lang="ja-JP" altLang="en-US"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rPr>
              <a:t>質疑応答</a:t>
            </a:r>
            <a:endParaRPr lang="en-US" altLang="ja-JP" sz="3000" b="1" dirty="0">
              <a:solidFill>
                <a:prstClr val="white"/>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724915033"/>
      </p:ext>
    </p:extLst>
  </p:cSld>
  <p:clrMapOvr>
    <a:masterClrMapping/>
  </p:clrMapOvr>
</p:sld>
</file>

<file path=ppt/theme/theme1.xml><?xml version="1.0" encoding="utf-8"?>
<a:theme xmlns:a="http://schemas.openxmlformats.org/drawingml/2006/main" name="2_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8943</TotalTime>
  <Words>295</Words>
  <Application>Microsoft Office PowerPoint</Application>
  <PresentationFormat>画面に合わせる (16:9)</PresentationFormat>
  <Paragraphs>102</Paragraphs>
  <Slides>10</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ＭＳ Ｐゴシック</vt:lpstr>
      <vt:lpstr>メイリオ</vt:lpstr>
      <vt:lpstr>游ゴシック</vt:lpstr>
      <vt:lpstr>游ゴシック Light</vt:lpstr>
      <vt:lpstr>Arial</vt:lpstr>
      <vt:lpstr>Calibri</vt:lpstr>
      <vt:lpstr>Wingdings</vt:lpstr>
      <vt:lpstr>2_標準</vt:lpstr>
      <vt:lpstr>第３学年　分科会　 </vt:lpstr>
      <vt:lpstr>PowerPoint プレゼンテーション</vt:lpstr>
      <vt:lpstr>２．第３学年の実践（Ｃ分類）</vt:lpstr>
      <vt:lpstr>２．第３学年の実践</vt:lpstr>
      <vt:lpstr>PowerPoint プレゼンテーション</vt:lpstr>
      <vt:lpstr>PowerPoint プレゼンテーション</vt:lpstr>
      <vt:lpstr>２．第３学年の実践</vt:lpstr>
      <vt:lpstr>２．第３学年の実践</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Administrator</dc:creator>
  <cp:lastModifiedBy>中野区教育委員会</cp:lastModifiedBy>
  <cp:revision>150</cp:revision>
  <cp:lastPrinted>2019-11-07T11:22:59Z</cp:lastPrinted>
  <dcterms:created xsi:type="dcterms:W3CDTF">2018-11-21T12:42:19Z</dcterms:created>
  <dcterms:modified xsi:type="dcterms:W3CDTF">2019-12-04T01:26:29Z</dcterms:modified>
</cp:coreProperties>
</file>