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1"/>
  </p:notesMasterIdLst>
  <p:handoutMasterIdLst>
    <p:handoutMasterId r:id="rId12"/>
  </p:handoutMasterIdLst>
  <p:sldIdLst>
    <p:sldId id="256" r:id="rId2"/>
    <p:sldId id="257" r:id="rId3"/>
    <p:sldId id="271" r:id="rId4"/>
    <p:sldId id="259" r:id="rId5"/>
    <p:sldId id="279" r:id="rId6"/>
    <p:sldId id="280" r:id="rId7"/>
    <p:sldId id="273" r:id="rId8"/>
    <p:sldId id="275" r:id="rId9"/>
    <p:sldId id="264" r:id="rId10"/>
  </p:sldIdLst>
  <p:sldSz cx="9144000" cy="5143500" type="screen16x9"/>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FF66"/>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18"/>
    <p:restoredTop sz="77532"/>
  </p:normalViewPr>
  <p:slideViewPr>
    <p:cSldViewPr>
      <p:cViewPr varScale="1">
        <p:scale>
          <a:sx n="85" d="100"/>
          <a:sy n="85" d="100"/>
        </p:scale>
        <p:origin x="52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1674" y="-90"/>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7" name="ヘッダー プレースホルダー 1"/>
          <p:cNvSpPr>
            <a:spLocks noGrp="1"/>
          </p:cNvSpPr>
          <p:nvPr>
            <p:ph type="hdr" sz="quarter"/>
          </p:nvPr>
        </p:nvSpPr>
        <p:spPr>
          <a:xfrm>
            <a:off x="2"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8" name="日付プレースホルダー 2"/>
          <p:cNvSpPr>
            <a:spLocks noGrp="1"/>
          </p:cNvSpPr>
          <p:nvPr>
            <p:ph type="dt" sz="quarter" idx="1"/>
          </p:nvPr>
        </p:nvSpPr>
        <p:spPr>
          <a:xfrm>
            <a:off x="3884615" y="0"/>
            <a:ext cx="2971800" cy="457200"/>
          </a:xfrm>
          <a:prstGeom prst="rect">
            <a:avLst/>
          </a:prstGeom>
        </p:spPr>
        <p:txBody>
          <a:bodyPr vert="horz" lIns="91440" tIns="45720" rIns="91440" bIns="45720" rtlCol="0"/>
          <a:lstStyle>
            <a:lvl1pPr algn="r">
              <a:defRPr sz="1200"/>
            </a:lvl1pPr>
          </a:lstStyle>
          <a:p>
            <a:fld id="{66FCAE62-EDBC-4A6C-84B7-438046C8C207}" type="datetimeFigureOut">
              <a:rPr kumimoji="1" lang="ja-JP" altLang="en-US" smtClean="0"/>
              <a:t>2019/12/4</a:t>
            </a:fld>
            <a:endParaRPr kumimoji="1" lang="ja-JP" altLang="en-US"/>
          </a:p>
        </p:txBody>
      </p:sp>
      <p:sp>
        <p:nvSpPr>
          <p:cNvPr id="1109" name="フッター プレースホルダー 3"/>
          <p:cNvSpPr>
            <a:spLocks noGrp="1"/>
          </p:cNvSpPr>
          <p:nvPr>
            <p:ph type="ftr" sz="quarter" idx="2"/>
          </p:nvPr>
        </p:nvSpPr>
        <p:spPr>
          <a:xfrm>
            <a:off x="2" y="8685212"/>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10" name="スライド番号プレースホルダー 5"/>
          <p:cNvSpPr>
            <a:spLocks noGrp="1"/>
          </p:cNvSpPr>
          <p:nvPr>
            <p:ph type="sldNum" sz="quarter" idx="3"/>
          </p:nvPr>
        </p:nvSpPr>
        <p:spPr>
          <a:xfrm>
            <a:off x="3883853" y="8684828"/>
            <a:ext cx="2972548" cy="457712"/>
          </a:xfrm>
          <a:prstGeom prst="rect">
            <a:avLst/>
          </a:prstGeom>
        </p:spPr>
        <p:txBody>
          <a:bodyPr vert="horz" lIns="91440" tIns="45720" rIns="91440" bIns="45720" rtlCol="0" anchor="b"/>
          <a:lstStyle>
            <a:lvl1pPr algn="r">
              <a:defRPr sz="1200"/>
            </a:lvl1pPr>
          </a:lstStyle>
          <a:p>
            <a:fld id="{351CC8F3-3351-448E-A3F4-AB1DDA78E08C}" type="slidenum">
              <a:rPr kumimoji="1" lang="ja-JP" altLang="en-US" smtClean="0"/>
              <a:t>‹#›</a:t>
            </a:fld>
            <a:endParaRPr kumimoji="1" lang="ja-JP" altLang="en-US"/>
          </a:p>
        </p:txBody>
      </p:sp>
    </p:spTree>
    <p:extLst>
      <p:ext uri="{BB962C8B-B14F-4D97-AF65-F5344CB8AC3E}">
        <p14:creationId xmlns:p14="http://schemas.microsoft.com/office/powerpoint/2010/main" val="38699715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2"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5" y="0"/>
            <a:ext cx="2971800" cy="457200"/>
          </a:xfrm>
          <a:prstGeom prst="rect">
            <a:avLst/>
          </a:prstGeom>
        </p:spPr>
        <p:txBody>
          <a:bodyPr vert="horz" lIns="91440" tIns="45720" rIns="91440" bIns="45720" rtlCol="0"/>
          <a:lstStyle>
            <a:lvl1pPr algn="r">
              <a:defRPr sz="1200"/>
            </a:lvl1pPr>
          </a:lstStyle>
          <a:p>
            <a:fld id="{55DA7926-6C4F-4214-B209-0464A644D215}" type="datetimeFigureOut">
              <a:rPr kumimoji="1" lang="ja-JP" altLang="en-US" smtClean="0"/>
              <a:t>2019/12/4</a:t>
            </a:fld>
            <a:endParaRPr kumimoji="1" lang="ja-JP" altLang="en-US"/>
          </a:p>
        </p:txBody>
      </p:sp>
      <p:sp>
        <p:nvSpPr>
          <p:cNvPr id="1102" name="スライド イメージ プレースホルダー 3"/>
          <p:cNvSpPr>
            <a:spLocks noGrp="1" noRot="1" noChangeAspect="1"/>
          </p:cNvSpPr>
          <p:nvPr>
            <p:ph type="sldImg" idx="2"/>
          </p:nvPr>
        </p:nvSpPr>
        <p:spPr>
          <a:xfrm>
            <a:off x="381000" y="685480"/>
            <a:ext cx="6096001" cy="3429533"/>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1"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2" y="8685212"/>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5" y="8685212"/>
            <a:ext cx="2971800" cy="457200"/>
          </a:xfrm>
          <a:prstGeom prst="rect">
            <a:avLst/>
          </a:prstGeom>
        </p:spPr>
        <p:txBody>
          <a:bodyPr vert="horz" lIns="91440" tIns="45720" rIns="91440" bIns="45720" rtlCol="0" anchor="b"/>
          <a:lstStyle>
            <a:lvl1pPr algn="r">
              <a:defRPr sz="1200"/>
            </a:lvl1pPr>
          </a:lstStyle>
          <a:p>
            <a:fld id="{D7548D66-055F-474E-8A9D-3E535E51A1A4}" type="slidenum">
              <a:rPr kumimoji="1" lang="ja-JP" altLang="en-US" smtClean="0"/>
              <a:t>‹#›</a:t>
            </a:fld>
            <a:endParaRPr kumimoji="1" lang="ja-JP" altLang="en-US"/>
          </a:p>
        </p:txBody>
      </p:sp>
    </p:spTree>
    <p:extLst>
      <p:ext uri="{BB962C8B-B14F-4D97-AF65-F5344CB8AC3E}">
        <p14:creationId xmlns:p14="http://schemas.microsoft.com/office/powerpoint/2010/main" val="15579805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 name="スライド イメージ プレースホルダー 1"/>
          <p:cNvSpPr>
            <a:spLocks noGrp="1" noRot="1" noChangeAspect="1"/>
          </p:cNvSpPr>
          <p:nvPr>
            <p:ph type="sldImg"/>
          </p:nvPr>
        </p:nvSpPr>
        <p:spPr/>
      </p:sp>
      <p:sp>
        <p:nvSpPr>
          <p:cNvPr id="1121" name="ノート プレースホルダー 2"/>
          <p:cNvSpPr>
            <a:spLocks noGrp="1"/>
          </p:cNvSpPr>
          <p:nvPr>
            <p:ph type="body" idx="1"/>
          </p:nvPr>
        </p:nvSpPr>
        <p:spPr/>
        <p:txBody>
          <a:bodyPr/>
          <a:lstStyle/>
          <a:p>
            <a:r>
              <a:rPr kumimoji="1" lang="ja-JP" altLang="en-US" dirty="0"/>
              <a:t>これから、第５学年　分科会の報告を始めます。</a:t>
            </a:r>
          </a:p>
        </p:txBody>
      </p:sp>
      <p:sp>
        <p:nvSpPr>
          <p:cNvPr id="1122" name="スライド番号プレースホルダー 3"/>
          <p:cNvSpPr>
            <a:spLocks noGrp="1"/>
          </p:cNvSpPr>
          <p:nvPr>
            <p:ph type="sldNum" sz="quarter" idx="10"/>
          </p:nvPr>
        </p:nvSpPr>
        <p:spPr/>
        <p:txBody>
          <a:bodyPr/>
          <a:lstStyle/>
          <a:p>
            <a:fld id="{D7548D66-055F-474E-8A9D-3E535E51A1A4}" type="slidenum">
              <a:rPr kumimoji="1" lang="ja-JP" altLang="en-US" smtClean="0"/>
              <a:t>1</a:t>
            </a:fld>
            <a:endParaRPr kumimoji="1" lang="ja-JP" altLang="en-US"/>
          </a:p>
        </p:txBody>
      </p:sp>
    </p:spTree>
    <p:extLst>
      <p:ext uri="{BB962C8B-B14F-4D97-AF65-F5344CB8AC3E}">
        <p14:creationId xmlns:p14="http://schemas.microsoft.com/office/powerpoint/2010/main" val="48491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 name="スライド イメージ プレースホルダー 1"/>
          <p:cNvSpPr>
            <a:spLocks noGrp="1" noRot="1" noChangeAspect="1"/>
          </p:cNvSpPr>
          <p:nvPr>
            <p:ph type="sldImg"/>
          </p:nvPr>
        </p:nvSpPr>
        <p:spPr/>
      </p:sp>
      <p:sp>
        <p:nvSpPr>
          <p:cNvPr id="1128" name="ノート プレースホルダー 2"/>
          <p:cNvSpPr>
            <a:spLocks noGrp="1"/>
          </p:cNvSpPr>
          <p:nvPr>
            <p:ph type="body" idx="1"/>
          </p:nvPr>
        </p:nvSpPr>
        <p:spPr/>
        <p:txBody>
          <a:bodyPr/>
          <a:lstStyle/>
          <a:p>
            <a:r>
              <a:rPr kumimoji="1" lang="ja-JP" altLang="en-US" sz="1000" dirty="0" smtClean="0"/>
              <a:t>まず、本日の授業についてご説明いたします。</a:t>
            </a:r>
            <a:endParaRPr kumimoji="1" lang="en-US" altLang="ja-JP" sz="1000" dirty="0" smtClean="0"/>
          </a:p>
          <a:p>
            <a:r>
              <a:rPr kumimoji="1" lang="ja-JP" altLang="en-US" sz="1000" dirty="0" smtClean="0"/>
              <a:t>単元名は「正多角形と円周の長さ」です。</a:t>
            </a:r>
            <a:endParaRPr lang="ja-JP" altLang="en-US" sz="1400">
              <a:latin typeface="メイリオ"/>
              <a:ea typeface="メイリオ"/>
            </a:endParaRPr>
          </a:p>
          <a:p>
            <a:endParaRPr kumimoji="1" lang="ja-JP" altLang="en-US" sz="1000" dirty="0" smtClean="0"/>
          </a:p>
          <a:p>
            <a:r>
              <a:rPr kumimoji="1" lang="ja-JP" altLang="en-US" sz="1000" dirty="0" smtClean="0"/>
              <a:t>本単元の目標は、</a:t>
            </a:r>
          </a:p>
          <a:p>
            <a:r>
              <a:rPr kumimoji="1" lang="ja-JP" altLang="en-US" sz="1000" dirty="0" smtClean="0"/>
              <a:t>図形についての観察や構成などの活動を通して、平面図形についての理解を深めること、</a:t>
            </a:r>
            <a:endParaRPr lang="ja-JP" altLang="en-US" sz="1000"/>
          </a:p>
          <a:p>
            <a:r>
              <a:rPr lang="ja-JP" altLang="en-US" sz="1000"/>
              <a:t>プログラミング教育の視点は、</a:t>
            </a:r>
          </a:p>
          <a:p>
            <a:r>
              <a:rPr lang="ja-JP" altLang="en-US" sz="1000"/>
              <a:t>いくつかの事象から類似性を見出し、規則として一般化するという数学的思考と、意図した動きを記号の組み合わせで実現するプログラム的思考を働かせて、</a:t>
            </a:r>
          </a:p>
          <a:p>
            <a:r>
              <a:rPr lang="ja-JP" altLang="en-US" sz="1000"/>
              <a:t>図形の性質についてより深く考えるです。</a:t>
            </a:r>
            <a:endParaRPr kumimoji="1" lang="ja-JP" altLang="en-US" dirty="0"/>
          </a:p>
          <a:p>
            <a:endParaRPr lang="ja-JP" altLang="en-US" sz="1000"/>
          </a:p>
          <a:p>
            <a:r>
              <a:rPr lang="ja-JP" altLang="en-US" sz="1000"/>
              <a:t>以上のような単元の目標のもと、プログラミング教育の視点をもって授業を行いました。 </a:t>
            </a:r>
          </a:p>
        </p:txBody>
      </p:sp>
      <p:sp>
        <p:nvSpPr>
          <p:cNvPr id="1129" name="スライド番号プレースホルダー 3"/>
          <p:cNvSpPr>
            <a:spLocks noGrp="1"/>
          </p:cNvSpPr>
          <p:nvPr>
            <p:ph type="sldNum" sz="quarter" idx="10"/>
          </p:nvPr>
        </p:nvSpPr>
        <p:spPr/>
        <p:txBody>
          <a:bodyPr/>
          <a:lstStyle/>
          <a:p>
            <a:fld id="{D7548D66-055F-474E-8A9D-3E535E51A1A4}" type="slidenum">
              <a:rPr kumimoji="1" lang="ja-JP" altLang="en-US" smtClean="0"/>
              <a:t>2</a:t>
            </a:fld>
            <a:endParaRPr kumimoji="1" lang="ja-JP" altLang="en-US"/>
          </a:p>
        </p:txBody>
      </p:sp>
    </p:spTree>
    <p:extLst>
      <p:ext uri="{BB962C8B-B14F-4D97-AF65-F5344CB8AC3E}">
        <p14:creationId xmlns:p14="http://schemas.microsoft.com/office/powerpoint/2010/main" val="3220273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 name="四角形 107"/>
          <p:cNvSpPr>
            <a:spLocks noGrp="1" noRot="1" noChangeAspect="1"/>
          </p:cNvSpPr>
          <p:nvPr>
            <p:ph type="sldImg" idx="2"/>
          </p:nvPr>
        </p:nvSpPr>
        <p:spPr>
          <a:prstGeom prst="rect">
            <a:avLst/>
          </a:prstGeom>
        </p:spPr>
        <p:txBody>
          <a:bodyPr/>
          <a:lstStyle/>
          <a:p>
            <a:endParaRPr kumimoji="1" lang="ja-JP" altLang="en-US"/>
          </a:p>
        </p:txBody>
      </p:sp>
      <p:sp>
        <p:nvSpPr>
          <p:cNvPr id="1148" name="四角形 108"/>
          <p:cNvSpPr>
            <a:spLocks noGrp="1"/>
          </p:cNvSpPr>
          <p:nvPr>
            <p:ph type="body" sz="quarter" idx="3"/>
          </p:nvPr>
        </p:nvSpPr>
        <p:spPr>
          <a:prstGeom prst="rect">
            <a:avLst/>
          </a:prstGeom>
        </p:spPr>
        <p:txBody>
          <a:bodyPr/>
          <a:lstStyle/>
          <a:p>
            <a:r>
              <a:rPr kumimoji="1" lang="ja-JP" altLang="en-US"/>
              <a:t>次に、学習の位置付けです。</a:t>
            </a:r>
          </a:p>
          <a:p>
            <a:r>
              <a:rPr kumimoji="1" lang="ja-JP" altLang="en-US"/>
              <a:t>先程の全体会でもご説明しました、プログラミング教育の学習活動の分類の中で、本日の授業はA</a:t>
            </a:r>
            <a:r>
              <a:rPr lang="ja-JP" altLang="en-US"/>
              <a:t>分類「学習指導要領に例示されている単元等で実施するもの」に当たります。</a:t>
            </a:r>
          </a:p>
        </p:txBody>
      </p:sp>
      <p:sp>
        <p:nvSpPr>
          <p:cNvPr id="1149" name="四角形 109"/>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D7548D66-055F-474E-8A9D-3E535E51A1A4}" type="slidenum">
              <a:rPr kumimoji="1" lang="ja-JP" altLang="en-US" smtClean="0"/>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 name="スライド イメージ プレースホルダー 1"/>
          <p:cNvSpPr>
            <a:spLocks noGrp="1" noRot="1" noChangeAspect="1"/>
          </p:cNvSpPr>
          <p:nvPr>
            <p:ph type="sldImg"/>
          </p:nvPr>
        </p:nvSpPr>
        <p:spPr/>
      </p:sp>
      <p:sp>
        <p:nvSpPr>
          <p:cNvPr id="1159" name="ノート プレースホルダー 2"/>
          <p:cNvSpPr>
            <a:spLocks noGrp="1"/>
          </p:cNvSpPr>
          <p:nvPr>
            <p:ph type="body" idx="1"/>
          </p:nvPr>
        </p:nvSpPr>
        <p:spPr/>
        <p:txBody>
          <a:bodyPr/>
          <a:lstStyle/>
          <a:p>
            <a:r>
              <a:rPr kumimoji="1" lang="ja-JP" altLang="en-US" dirty="0" smtClean="0"/>
              <a:t>文科省から出されております「小学校プログラミング教育の手引き（第２版）によると、学習指導要領に例示されている単元等で実施するもののうち、第５学年の算数科で、プログラミングを通して、正多角形の意味を基に正多角形をかく場面があります。</a:t>
            </a:r>
            <a:endParaRPr kumimoji="1" lang="ja-JP" altLang="en-US" dirty="0"/>
          </a:p>
          <a:p>
            <a:endParaRPr kumimoji="1" lang="ja-JP" altLang="en-US" dirty="0" smtClean="0"/>
          </a:p>
          <a:p>
            <a:endParaRPr kumimoji="1" lang="ja-JP" altLang="en-US" dirty="0" smtClean="0"/>
          </a:p>
          <a:p>
            <a:endParaRPr lang="ja-JP" altLang="en-US"/>
          </a:p>
        </p:txBody>
      </p:sp>
      <p:sp>
        <p:nvSpPr>
          <p:cNvPr id="1160" name="スライド番号プレースホルダー 3"/>
          <p:cNvSpPr>
            <a:spLocks noGrp="1"/>
          </p:cNvSpPr>
          <p:nvPr>
            <p:ph type="sldNum" sz="quarter" idx="10"/>
          </p:nvPr>
        </p:nvSpPr>
        <p:spPr/>
        <p:txBody>
          <a:bodyPr/>
          <a:lstStyle/>
          <a:p>
            <a:fld id="{D7548D66-055F-474E-8A9D-3E535E51A1A4}" type="slidenum">
              <a:rPr kumimoji="1" lang="ja-JP" altLang="en-US" smtClean="0"/>
              <a:t>4</a:t>
            </a:fld>
            <a:endParaRPr kumimoji="1" lang="ja-JP" altLang="en-US"/>
          </a:p>
        </p:txBody>
      </p:sp>
    </p:spTree>
    <p:extLst>
      <p:ext uri="{BB962C8B-B14F-4D97-AF65-F5344CB8AC3E}">
        <p14:creationId xmlns:p14="http://schemas.microsoft.com/office/powerpoint/2010/main" val="247840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 name="スライド イメージ プレースホルダー 1"/>
          <p:cNvSpPr>
            <a:spLocks noGrp="1" noRot="1" noChangeAspect="1"/>
          </p:cNvSpPr>
          <p:nvPr>
            <p:ph type="sldImg"/>
          </p:nvPr>
        </p:nvSpPr>
        <p:spPr/>
      </p:sp>
      <p:sp>
        <p:nvSpPr>
          <p:cNvPr id="1172" name="ノート プレースホルダー 2"/>
          <p:cNvSpPr>
            <a:spLocks noGrp="1"/>
          </p:cNvSpPr>
          <p:nvPr>
            <p:ph type="body" idx="1"/>
          </p:nvPr>
        </p:nvSpPr>
        <p:spPr/>
        <p:txBody>
          <a:bodyPr/>
          <a:lstStyle/>
          <a:p>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学習指導要領においては「正多角形の作図を行う学習に関連して、正確な繰り返し作業を行う必要があり、更に一部を変えることでいろいろな正多角形を同様に考えることができる場面などで取り扱うこと」と明記されています。</a:t>
            </a:r>
          </a:p>
        </p:txBody>
      </p:sp>
      <p:sp>
        <p:nvSpPr>
          <p:cNvPr id="1173" name="スライド番号プレースホルダー 3"/>
          <p:cNvSpPr>
            <a:spLocks noGrp="1"/>
          </p:cNvSpPr>
          <p:nvPr>
            <p:ph type="sldNum" sz="quarter" idx="10"/>
          </p:nvPr>
        </p:nvSpPr>
        <p:spPr/>
        <p:txBody>
          <a:bodyPr/>
          <a:lstStyle/>
          <a:p>
            <a:fld id="{D7548D66-055F-474E-8A9D-3E535E51A1A4}" type="slidenum">
              <a:rPr kumimoji="1" lang="ja-JP" altLang="en-US" smtClean="0"/>
              <a:t>5</a:t>
            </a:fld>
            <a:endParaRPr kumimoji="1" lang="ja-JP" altLang="en-US"/>
          </a:p>
        </p:txBody>
      </p:sp>
    </p:spTree>
    <p:extLst>
      <p:ext uri="{BB962C8B-B14F-4D97-AF65-F5344CB8AC3E}">
        <p14:creationId xmlns:p14="http://schemas.microsoft.com/office/powerpoint/2010/main" val="2478406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 name="スライド イメージ プレースホルダー 1"/>
          <p:cNvSpPr>
            <a:spLocks noGrp="1" noRot="1" noChangeAspect="1"/>
          </p:cNvSpPr>
          <p:nvPr>
            <p:ph type="sldImg"/>
          </p:nvPr>
        </p:nvSpPr>
        <p:spPr/>
      </p:sp>
      <p:sp>
        <p:nvSpPr>
          <p:cNvPr id="1182" name="ノート プレースホルダー 2"/>
          <p:cNvSpPr>
            <a:spLocks noGrp="1"/>
          </p:cNvSpPr>
          <p:nvPr>
            <p:ph type="body" idx="1"/>
          </p:nvPr>
        </p:nvSpPr>
        <p:spPr/>
        <p:txBody>
          <a:bodyPr/>
          <a:lstStyle/>
          <a:p>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今回の単元計画では、円を書き、円の中心のまわりの角を等分して半径を書き、円と交わった点を順に結び正多角形を作図する学習を前時に行っています。</a:t>
            </a:r>
          </a:p>
          <a:p>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この作図方法では、正確に円の中心のまわりの角を等分する必要があり、正しく作図方法を理解していても正確な作図をすることが難しい場合があります。</a:t>
            </a:r>
          </a:p>
        </p:txBody>
      </p:sp>
      <p:sp>
        <p:nvSpPr>
          <p:cNvPr id="1183" name="スライド番号プレースホルダー 3"/>
          <p:cNvSpPr>
            <a:spLocks noGrp="1"/>
          </p:cNvSpPr>
          <p:nvPr>
            <p:ph type="sldNum" sz="quarter" idx="10"/>
          </p:nvPr>
        </p:nvSpPr>
        <p:spPr/>
        <p:txBody>
          <a:bodyPr/>
          <a:lstStyle/>
          <a:p>
            <a:fld id="{D7548D66-055F-474E-8A9D-3E535E51A1A4}" type="slidenum">
              <a:rPr kumimoji="1" lang="ja-JP" altLang="en-US" smtClean="0"/>
              <a:t>6</a:t>
            </a:fld>
            <a:endParaRPr kumimoji="1" lang="ja-JP" altLang="en-US"/>
          </a:p>
        </p:txBody>
      </p:sp>
    </p:spTree>
    <p:extLst>
      <p:ext uri="{BB962C8B-B14F-4D97-AF65-F5344CB8AC3E}">
        <p14:creationId xmlns:p14="http://schemas.microsoft.com/office/powerpoint/2010/main" val="2478406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 name="四角形 116"/>
          <p:cNvSpPr>
            <a:spLocks noGrp="1" noRot="1" noChangeAspect="1"/>
          </p:cNvSpPr>
          <p:nvPr>
            <p:ph type="sldImg" idx="2"/>
          </p:nvPr>
        </p:nvSpPr>
        <p:spPr>
          <a:prstGeom prst="rect">
            <a:avLst/>
          </a:prstGeom>
        </p:spPr>
        <p:txBody>
          <a:bodyPr/>
          <a:lstStyle/>
          <a:p>
            <a:endParaRPr kumimoji="1" lang="ja-JP" altLang="en-US"/>
          </a:p>
        </p:txBody>
      </p:sp>
      <p:sp>
        <p:nvSpPr>
          <p:cNvPr id="1190" name="四角形 117"/>
          <p:cNvSpPr>
            <a:spLocks noGrp="1"/>
          </p:cNvSpPr>
          <p:nvPr>
            <p:ph type="body" sz="quarter" idx="3"/>
          </p:nvPr>
        </p:nvSpPr>
        <p:spPr>
          <a:prstGeom prst="rect">
            <a:avLst/>
          </a:prstGeom>
        </p:spPr>
        <p:txBody>
          <a:bodyPr/>
          <a:lstStyle/>
          <a:p>
            <a:r>
              <a:rPr kumimoji="1" lang="ja-JP" altLang="en-US"/>
              <a:t>そこで、</a:t>
            </a:r>
            <a:r>
              <a:rPr kumimoji="1" lang="ja-JP" altLang="en-US" dirty="0" smtClean="0"/>
              <a:t>今回の授業では、「プログル」というソフトを使って、正多角形を作図しました。</a:t>
            </a:r>
            <a:endParaRPr kumimoji="1" lang="ja-JP" altLang="en-US"/>
          </a:p>
          <a:p>
            <a:r>
              <a:rPr kumimoji="1" lang="ja-JP" altLang="en-US" dirty="0" smtClean="0"/>
              <a:t>コンピュータを用いると、「正多角形は全ての辺の長さや角の大きさが等しいこと」を基に簡単にかつ正確に書くことができます。</a:t>
            </a:r>
          </a:p>
          <a:p>
            <a:r>
              <a:rPr kumimoji="1" lang="ja-JP" altLang="en-US" dirty="0" smtClean="0"/>
              <a:t>辺の長さ分だけ線を引き、角の大きさ分向きを変え、これらのことを繰り返すことで正多角形が書けます。正方形は90度無機を帰ればよいが、正六角形は何度にすればいいのかを考えていきます。線の動きを示す指示として「○だけ前に進む」「○度向きを変える」「繰り返す」などの最小限の指示を指定することで正多角形をかくことができることが、この教材のよさと考えています。</a:t>
            </a:r>
          </a:p>
          <a:p>
            <a:endParaRPr kumimoji="1" lang="ja-JP" altLang="en-US" dirty="0" smtClean="0"/>
          </a:p>
        </p:txBody>
      </p:sp>
      <p:sp>
        <p:nvSpPr>
          <p:cNvPr id="1191" name="四角形 118"/>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D7548D66-055F-474E-8A9D-3E535E51A1A4}" type="slidenum">
              <a:rPr kumimoji="1" lang="ja-JP" altLang="en-US" smtClean="0"/>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 name="スライド イメージ プレースホルダー 1"/>
          <p:cNvSpPr>
            <a:spLocks noGrp="1" noRot="1" noChangeAspect="1"/>
          </p:cNvSpPr>
          <p:nvPr>
            <p:ph type="sldImg"/>
          </p:nvPr>
        </p:nvSpPr>
        <p:spPr/>
      </p:sp>
      <p:sp>
        <p:nvSpPr>
          <p:cNvPr id="1207"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以上を踏まえて、プログラミング教育の視点から見た授業のポイントについてご説明します。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本日の授業では、プログラミング的思考を活用して正多角形を書き、平面図形への理解を深める活動を行いました。</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先程の全体会でもご説明したように、「細分化」「命令化」「組合せ」「試行錯誤」というキーワードに着目して授業を組み立てています。</a:t>
            </a:r>
          </a:p>
        </p:txBody>
      </p:sp>
      <p:sp>
        <p:nvSpPr>
          <p:cNvPr id="1208" name="スライド番号プレースホルダー 3"/>
          <p:cNvSpPr>
            <a:spLocks noGrp="1"/>
          </p:cNvSpPr>
          <p:nvPr>
            <p:ph type="sldNum" sz="quarter" idx="10"/>
          </p:nvPr>
        </p:nvSpPr>
        <p:spPr/>
        <p:txBody>
          <a:bodyPr/>
          <a:lstStyle/>
          <a:p>
            <a:fld id="{D7548D66-055F-474E-8A9D-3E535E51A1A4}" type="slidenum">
              <a:rPr kumimoji="1" lang="ja-JP" altLang="en-US" smtClean="0"/>
              <a:t>8</a:t>
            </a:fld>
            <a:endParaRPr kumimoji="1" lang="ja-JP" altLang="en-US"/>
          </a:p>
        </p:txBody>
      </p:sp>
    </p:spTree>
    <p:extLst>
      <p:ext uri="{BB962C8B-B14F-4D97-AF65-F5344CB8AC3E}">
        <p14:creationId xmlns:p14="http://schemas.microsoft.com/office/powerpoint/2010/main" val="1624053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 name="スライド イメージ プレースホルダー 1"/>
          <p:cNvSpPr>
            <a:spLocks noGrp="1" noRot="1" noChangeAspect="1"/>
          </p:cNvSpPr>
          <p:nvPr>
            <p:ph type="sldImg"/>
          </p:nvPr>
        </p:nvSpPr>
        <p:spPr>
          <a:xfrm>
            <a:off x="381000" y="685800"/>
            <a:ext cx="6096000" cy="3429000"/>
          </a:xfrm>
        </p:spPr>
      </p:sp>
      <p:sp>
        <p:nvSpPr>
          <p:cNvPr id="1221" name="ノート プレースホルダー 2"/>
          <p:cNvSpPr>
            <a:spLocks noGrp="1"/>
          </p:cNvSpPr>
          <p:nvPr>
            <p:ph type="body" idx="1"/>
          </p:nvPr>
        </p:nvSpPr>
        <p:spPr/>
        <p:txBody>
          <a:bodyPr/>
          <a:lstStyle/>
          <a:p>
            <a:r>
              <a:rPr kumimoji="1" lang="ja-JP" altLang="en-US" dirty="0" smtClean="0"/>
              <a:t>今回の授業では、「プログル」というソフトを使って、正多角形を作図しました。</a:t>
            </a:r>
          </a:p>
          <a:p>
            <a:endParaRPr kumimoji="1" lang="ja-JP" altLang="en-US" dirty="0" smtClean="0"/>
          </a:p>
          <a:p>
            <a:r>
              <a:rPr kumimoji="1" lang="ja-JP" altLang="en-US" dirty="0" smtClean="0"/>
              <a:t>プログラムを組む際は、正多角形の性質を理解しなければ、正しくコンピューターが動きません。</a:t>
            </a:r>
          </a:p>
          <a:p>
            <a:r>
              <a:rPr kumimoji="1" lang="ja-JP" altLang="en-US" dirty="0" smtClean="0"/>
              <a:t>作図するためにに、図形の性質を見いだし、その性質を筋道立てて考えることが重要になります。</a:t>
            </a:r>
          </a:p>
          <a:p>
            <a:endParaRPr kumimoji="1" lang="ja-JP" altLang="en-US" dirty="0" smtClean="0"/>
          </a:p>
          <a:p>
            <a:r>
              <a:rPr kumimoji="1" lang="ja-JP" altLang="en-US" dirty="0" smtClean="0"/>
              <a:t>子供達は、コンピューターにどのような動きをさせたいのかという自らの意図を明確にした上で、</a:t>
            </a:r>
          </a:p>
          <a:p>
            <a:r>
              <a:rPr kumimoji="1" lang="ja-JP" altLang="en-US" dirty="0" smtClean="0"/>
              <a:t>どのような動きを、どのような順序でさせればよいかを考えていきました。それが細分化です。</a:t>
            </a:r>
          </a:p>
          <a:p>
            <a:r>
              <a:rPr kumimoji="1" lang="ja-JP" altLang="en-US" dirty="0" smtClean="0"/>
              <a:t>その後、コンピューターに伝わるように、何センチ進む、何度、どちらに、何回曲がるなどの命令を出します。</a:t>
            </a:r>
          </a:p>
          <a:p>
            <a:endParaRPr kumimoji="1" lang="ja-JP" altLang="en-US" dirty="0" smtClean="0"/>
          </a:p>
          <a:p>
            <a:r>
              <a:rPr kumimoji="1" lang="ja-JP" altLang="en-US" dirty="0" smtClean="0"/>
              <a:t>こうした活動を通して、図形を観察し、特徴を理解することで平面図形の理解を深められると考えます。</a:t>
            </a:r>
          </a:p>
        </p:txBody>
      </p:sp>
      <p:sp>
        <p:nvSpPr>
          <p:cNvPr id="1222" name="スライド番号プレースホルダー 3"/>
          <p:cNvSpPr>
            <a:spLocks noGrp="1"/>
          </p:cNvSpPr>
          <p:nvPr>
            <p:ph type="sldNum" sz="quarter" idx="10"/>
          </p:nvPr>
        </p:nvSpPr>
        <p:spPr/>
        <p:txBody>
          <a:bodyPr/>
          <a:lstStyle/>
          <a:p>
            <a:fld id="{D7548D66-055F-474E-8A9D-3E535E51A1A4}" type="slidenum">
              <a:rPr kumimoji="1" lang="ja-JP" altLang="en-US" smtClean="0"/>
              <a:t>9</a:t>
            </a:fld>
            <a:endParaRPr kumimoji="1" lang="ja-JP" altLang="en-US"/>
          </a:p>
        </p:txBody>
      </p:sp>
    </p:spTree>
    <p:extLst>
      <p:ext uri="{BB962C8B-B14F-4D97-AF65-F5344CB8AC3E}">
        <p14:creationId xmlns:p14="http://schemas.microsoft.com/office/powerpoint/2010/main" val="1624053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457200" y="1239602"/>
            <a:ext cx="8229600" cy="1008112"/>
          </a:xfrm>
        </p:spPr>
        <p:txBody>
          <a:bodyPr/>
          <a:lstStyle>
            <a:lvl1pPr>
              <a:defRPr b="0"/>
            </a:lvl1pPr>
          </a:lstStyle>
          <a:p>
            <a:r>
              <a:rPr kumimoji="1" lang="ja-JP" altLang="en-US" smtClean="0"/>
              <a:t>マスター タイトルの書式設定</a:t>
            </a:r>
            <a:endParaRPr kumimoji="1" lang="ja-JP" altLang="en-US" dirty="0"/>
          </a:p>
        </p:txBody>
      </p:sp>
      <p:sp>
        <p:nvSpPr>
          <p:cNvPr id="1032" name="サブタイトル 2"/>
          <p:cNvSpPr>
            <a:spLocks noGrp="1"/>
          </p:cNvSpPr>
          <p:nvPr>
            <p:ph type="subTitle" idx="1"/>
          </p:nvPr>
        </p:nvSpPr>
        <p:spPr>
          <a:xfrm>
            <a:off x="457200" y="2319722"/>
            <a:ext cx="8229600" cy="1728192"/>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33" name="日付プレースホルダー 3"/>
          <p:cNvSpPr>
            <a:spLocks noGrp="1"/>
          </p:cNvSpPr>
          <p:nvPr>
            <p:ph type="dt" sz="half" idx="10"/>
          </p:nvPr>
        </p:nvSpPr>
        <p:spPr/>
        <p:txBody>
          <a:bodyPr/>
          <a:lstStyle/>
          <a:p>
            <a:fld id="{3E220A51-F8EA-429A-8E6F-F02BE74E28F7}" type="datetimeFigureOut">
              <a:rPr kumimoji="1" lang="ja-JP" altLang="en-US" smtClean="0"/>
              <a:t>2019/12/4</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89" name="縦書きテキスト プレースホルダー 2"/>
          <p:cNvSpPr>
            <a:spLocks noGrp="1"/>
          </p:cNvSpPr>
          <p:nvPr>
            <p:ph type="body" orient="vert" idx="1"/>
          </p:nvPr>
        </p:nvSpPr>
        <p:spPr>
          <a:xfrm>
            <a:off x="457200" y="1302610"/>
            <a:ext cx="8229600" cy="3177352"/>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0" name="日付プレースホルダー 3"/>
          <p:cNvSpPr>
            <a:spLocks noGrp="1"/>
          </p:cNvSpPr>
          <p:nvPr>
            <p:ph type="dt" sz="half" idx="10"/>
          </p:nvPr>
        </p:nvSpPr>
        <p:spPr/>
        <p:txBody>
          <a:bodyPr/>
          <a:lstStyle/>
          <a:p>
            <a:fld id="{3E220A51-F8EA-429A-8E6F-F02BE74E28F7}" type="datetimeFigureOut">
              <a:rPr kumimoji="1" lang="ja-JP" altLang="en-US" smtClean="0"/>
              <a:t>2019/12/4</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6629400" y="205979"/>
            <a:ext cx="2057400" cy="4273983"/>
          </a:xfrm>
        </p:spPr>
        <p:txBody>
          <a:bodyPr vert="eaVert"/>
          <a:lstStyle/>
          <a:p>
            <a:r>
              <a:rPr kumimoji="1" lang="ja-JP" altLang="en-US" smtClean="0"/>
              <a:t>マスター タイトルの書式設定</a:t>
            </a:r>
            <a:endParaRPr kumimoji="1" lang="ja-JP" altLang="en-US" dirty="0"/>
          </a:p>
        </p:txBody>
      </p:sp>
      <p:sp>
        <p:nvSpPr>
          <p:cNvPr id="1095" name="縦書きテキスト プレースホルダー 2"/>
          <p:cNvSpPr>
            <a:spLocks noGrp="1"/>
          </p:cNvSpPr>
          <p:nvPr>
            <p:ph type="body" orient="vert" idx="1"/>
          </p:nvPr>
        </p:nvSpPr>
        <p:spPr>
          <a:xfrm>
            <a:off x="457200" y="205979"/>
            <a:ext cx="6019800" cy="427398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6" name="日付プレースホルダー 3"/>
          <p:cNvSpPr>
            <a:spLocks noGrp="1"/>
          </p:cNvSpPr>
          <p:nvPr>
            <p:ph type="dt" sz="half" idx="10"/>
          </p:nvPr>
        </p:nvSpPr>
        <p:spPr/>
        <p:txBody>
          <a:bodyPr/>
          <a:lstStyle/>
          <a:p>
            <a:fld id="{3E220A51-F8EA-429A-8E6F-F02BE74E28F7}" type="datetimeFigureOut">
              <a:rPr kumimoji="1" lang="ja-JP" altLang="en-US" smtClean="0"/>
              <a:t>2019/12/4</a:t>
            </a:fld>
            <a:endParaRPr kumimoji="1" lang="ja-JP" altLang="en-US" dirty="0"/>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38" name="コンテンツ プレースホルダー 2"/>
          <p:cNvSpPr>
            <a:spLocks noGrp="1"/>
          </p:cNvSpPr>
          <p:nvPr>
            <p:ph idx="1"/>
          </p:nvPr>
        </p:nvSpPr>
        <p:spPr>
          <a:xfrm>
            <a:off x="457200" y="1302610"/>
            <a:ext cx="8229600" cy="321100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39" name="日付プレースホルダー 3"/>
          <p:cNvSpPr>
            <a:spLocks noGrp="1"/>
          </p:cNvSpPr>
          <p:nvPr>
            <p:ph type="dt" sz="half" idx="10"/>
          </p:nvPr>
        </p:nvSpPr>
        <p:spPr/>
        <p:txBody>
          <a:bodyPr/>
          <a:lstStyle>
            <a:lvl1pPr>
              <a:defRPr>
                <a:solidFill>
                  <a:schemeClr val="tx1"/>
                </a:solidFill>
              </a:defRPr>
            </a:lvl1pPr>
          </a:lstStyle>
          <a:p>
            <a:fld id="{3E220A51-F8EA-429A-8E6F-F02BE74E28F7}" type="datetimeFigureOut">
              <a:rPr lang="ja-JP" altLang="en-US" smtClean="0"/>
              <a:pPr/>
              <a:t>2019/12/4</a:t>
            </a:fld>
            <a:endParaRPr lang="ja-JP" altLang="en-US" dirty="0"/>
          </a:p>
        </p:txBody>
      </p:sp>
      <p:sp>
        <p:nvSpPr>
          <p:cNvPr id="1040" name="フッター プレースホルダー 4"/>
          <p:cNvSpPr>
            <a:spLocks noGrp="1"/>
          </p:cNvSpPr>
          <p:nvPr>
            <p:ph type="ftr" sz="quarter" idx="11"/>
          </p:nvPr>
        </p:nvSpPr>
        <p:spPr/>
        <p:txBody>
          <a:bodyPr/>
          <a:lstStyle>
            <a:lvl1pPr>
              <a:defRPr>
                <a:solidFill>
                  <a:schemeClr val="tx1"/>
                </a:solidFill>
              </a:defRPr>
            </a:lvl1pPr>
          </a:lstStyle>
          <a:p>
            <a:endParaRPr lang="ja-JP" altLang="en-US" dirty="0"/>
          </a:p>
        </p:txBody>
      </p:sp>
      <p:sp>
        <p:nvSpPr>
          <p:cNvPr id="104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457200" y="2211710"/>
            <a:ext cx="8229600" cy="792088"/>
          </a:xfrm>
        </p:spPr>
        <p:txBody>
          <a:bodyPr anchor="t"/>
          <a:lstStyle>
            <a:lvl1pPr algn="ctr">
              <a:defRPr sz="4000" b="0" cap="all"/>
            </a:lvl1pPr>
          </a:lstStyle>
          <a:p>
            <a:r>
              <a:rPr kumimoji="1" lang="ja-JP" altLang="en-US" smtClean="0"/>
              <a:t>マスター タイトルの書式設定</a:t>
            </a:r>
            <a:endParaRPr kumimoji="1" lang="ja-JP" altLang="en-US" dirty="0"/>
          </a:p>
        </p:txBody>
      </p:sp>
      <p:sp>
        <p:nvSpPr>
          <p:cNvPr id="1044" name="テキスト プレースホルダー 2"/>
          <p:cNvSpPr>
            <a:spLocks noGrp="1"/>
          </p:cNvSpPr>
          <p:nvPr>
            <p:ph type="body" idx="1"/>
          </p:nvPr>
        </p:nvSpPr>
        <p:spPr>
          <a:xfrm>
            <a:off x="457200" y="888562"/>
            <a:ext cx="8229600" cy="1323148"/>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1045" name="日付プレースホルダー 3"/>
          <p:cNvSpPr>
            <a:spLocks noGrp="1"/>
          </p:cNvSpPr>
          <p:nvPr>
            <p:ph type="dt" sz="half" idx="10"/>
          </p:nvPr>
        </p:nvSpPr>
        <p:spPr/>
        <p:txBody>
          <a:bodyPr/>
          <a:lstStyle/>
          <a:p>
            <a:fld id="{3E220A51-F8EA-429A-8E6F-F02BE74E28F7}" type="datetimeFigureOut">
              <a:rPr kumimoji="1" lang="ja-JP" altLang="en-US" smtClean="0"/>
              <a:t>2019/12/4</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50" name="コンテンツ プレースホルダー 2"/>
          <p:cNvSpPr>
            <a:spLocks noGrp="1"/>
          </p:cNvSpPr>
          <p:nvPr>
            <p:ph sz="half" idx="1"/>
          </p:nvPr>
        </p:nvSpPr>
        <p:spPr>
          <a:xfrm>
            <a:off x="457200" y="1302611"/>
            <a:ext cx="3970784" cy="31773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1" name="コンテンツ プレースホルダー 3"/>
          <p:cNvSpPr>
            <a:spLocks noGrp="1"/>
          </p:cNvSpPr>
          <p:nvPr>
            <p:ph sz="half" idx="2"/>
          </p:nvPr>
        </p:nvSpPr>
        <p:spPr>
          <a:xfrm>
            <a:off x="4680012" y="1302611"/>
            <a:ext cx="4006788" cy="31773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2" name="日付プレースホルダー 4"/>
          <p:cNvSpPr>
            <a:spLocks noGrp="1"/>
          </p:cNvSpPr>
          <p:nvPr>
            <p:ph type="dt" sz="half" idx="10"/>
          </p:nvPr>
        </p:nvSpPr>
        <p:spPr/>
        <p:txBody>
          <a:bodyPr/>
          <a:lstStyle/>
          <a:p>
            <a:fld id="{3E220A51-F8EA-429A-8E6F-F02BE74E28F7}" type="datetimeFigureOut">
              <a:rPr kumimoji="1" lang="ja-JP" altLang="en-US" smtClean="0"/>
              <a:t>2019/12/4</a:t>
            </a:fld>
            <a:endParaRPr kumimoji="1" lang="ja-JP" altLang="en-US" dirty="0"/>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dirty="0"/>
          </a:p>
        </p:txBody>
      </p:sp>
      <p:sp>
        <p:nvSpPr>
          <p:cNvPr id="1057" name="テキスト プレースホルダー 2"/>
          <p:cNvSpPr>
            <a:spLocks noGrp="1"/>
          </p:cNvSpPr>
          <p:nvPr>
            <p:ph type="body" idx="1"/>
          </p:nvPr>
        </p:nvSpPr>
        <p:spPr>
          <a:xfrm>
            <a:off x="457200" y="1151335"/>
            <a:ext cx="397078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58" name="コンテンツ プレースホルダー 3"/>
          <p:cNvSpPr>
            <a:spLocks noGrp="1"/>
          </p:cNvSpPr>
          <p:nvPr>
            <p:ph sz="half" idx="2"/>
          </p:nvPr>
        </p:nvSpPr>
        <p:spPr>
          <a:xfrm>
            <a:off x="457200" y="1631156"/>
            <a:ext cx="3970784" cy="284880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9" name="テキスト プレースホルダー 4"/>
          <p:cNvSpPr>
            <a:spLocks noGrp="1"/>
          </p:cNvSpPr>
          <p:nvPr>
            <p:ph type="body" sz="quarter" idx="3"/>
          </p:nvPr>
        </p:nvSpPr>
        <p:spPr>
          <a:xfrm>
            <a:off x="4716016" y="1151335"/>
            <a:ext cx="397078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60" name="コンテンツ プレースホルダー 5"/>
          <p:cNvSpPr>
            <a:spLocks noGrp="1"/>
          </p:cNvSpPr>
          <p:nvPr>
            <p:ph sz="quarter" idx="4"/>
          </p:nvPr>
        </p:nvSpPr>
        <p:spPr>
          <a:xfrm>
            <a:off x="4716016" y="1631156"/>
            <a:ext cx="3970784" cy="284880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61" name="日付プレースホルダー 6"/>
          <p:cNvSpPr>
            <a:spLocks noGrp="1"/>
          </p:cNvSpPr>
          <p:nvPr>
            <p:ph type="dt" sz="half" idx="10"/>
          </p:nvPr>
        </p:nvSpPr>
        <p:spPr/>
        <p:txBody>
          <a:bodyPr/>
          <a:lstStyle/>
          <a:p>
            <a:fld id="{3E220A51-F8EA-429A-8E6F-F02BE74E28F7}" type="datetimeFigureOut">
              <a:rPr kumimoji="1" lang="ja-JP" altLang="en-US" smtClean="0"/>
              <a:t>2019/12/4</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66" name="日付プレースホルダー 2"/>
          <p:cNvSpPr>
            <a:spLocks noGrp="1"/>
          </p:cNvSpPr>
          <p:nvPr>
            <p:ph type="dt" sz="half" idx="10"/>
          </p:nvPr>
        </p:nvSpPr>
        <p:spPr/>
        <p:txBody>
          <a:bodyPr/>
          <a:lstStyle/>
          <a:p>
            <a:fld id="{3E220A51-F8EA-429A-8E6F-F02BE74E28F7}" type="datetimeFigureOut">
              <a:rPr kumimoji="1" lang="ja-JP" altLang="en-US" smtClean="0"/>
              <a:t>2019/12/4</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3E220A51-F8EA-429A-8E6F-F02BE74E28F7}" type="datetimeFigureOut">
              <a:rPr kumimoji="1" lang="ja-JP" altLang="en-US" smtClean="0"/>
              <a:t>2019/12/4</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457201" y="204787"/>
            <a:ext cx="3008313" cy="871538"/>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75" name="コンテンツ プレースホルダー 2"/>
          <p:cNvSpPr>
            <a:spLocks noGrp="1"/>
          </p:cNvSpPr>
          <p:nvPr>
            <p:ph idx="1"/>
          </p:nvPr>
        </p:nvSpPr>
        <p:spPr>
          <a:xfrm>
            <a:off x="3635896" y="204789"/>
            <a:ext cx="4727438" cy="4231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76" name="テキスト プレースホルダー 3"/>
          <p:cNvSpPr>
            <a:spLocks noGrp="1"/>
          </p:cNvSpPr>
          <p:nvPr>
            <p:ph type="body" sz="half" idx="2"/>
          </p:nvPr>
        </p:nvSpPr>
        <p:spPr>
          <a:xfrm>
            <a:off x="457202" y="1275606"/>
            <a:ext cx="3008312" cy="32043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77" name="日付プレースホルダー 4"/>
          <p:cNvSpPr>
            <a:spLocks noGrp="1"/>
          </p:cNvSpPr>
          <p:nvPr>
            <p:ph type="dt" sz="half" idx="10"/>
          </p:nvPr>
        </p:nvSpPr>
        <p:spPr/>
        <p:txBody>
          <a:bodyPr/>
          <a:lstStyle/>
          <a:p>
            <a:fld id="{3E220A51-F8EA-429A-8E6F-F02BE74E28F7}" type="datetimeFigureOut">
              <a:rPr kumimoji="1" lang="ja-JP" altLang="en-US" smtClean="0"/>
              <a:t>2019/12/4</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1792288" y="3516855"/>
            <a:ext cx="5486400" cy="425054"/>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82" name="図プレースホルダー 2"/>
          <p:cNvSpPr>
            <a:spLocks noGrp="1"/>
          </p:cNvSpPr>
          <p:nvPr>
            <p:ph type="pic" idx="1"/>
          </p:nvPr>
        </p:nvSpPr>
        <p:spPr>
          <a:xfrm>
            <a:off x="1792288" y="159482"/>
            <a:ext cx="5486400" cy="32841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dirty="0"/>
          </a:p>
        </p:txBody>
      </p:sp>
      <p:sp>
        <p:nvSpPr>
          <p:cNvPr id="1083" name="テキスト プレースホルダー 3"/>
          <p:cNvSpPr>
            <a:spLocks noGrp="1"/>
          </p:cNvSpPr>
          <p:nvPr>
            <p:ph type="body" sz="half" idx="2"/>
          </p:nvPr>
        </p:nvSpPr>
        <p:spPr>
          <a:xfrm>
            <a:off x="1792288" y="3975907"/>
            <a:ext cx="5486400" cy="5040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84" name="日付プレースホルダー 4"/>
          <p:cNvSpPr>
            <a:spLocks noGrp="1"/>
          </p:cNvSpPr>
          <p:nvPr>
            <p:ph type="dt" sz="half" idx="10"/>
          </p:nvPr>
        </p:nvSpPr>
        <p:spPr/>
        <p:txBody>
          <a:bodyPr/>
          <a:lstStyle/>
          <a:p>
            <a:fld id="{3E220A51-F8EA-429A-8E6F-F02BE74E28F7}" type="datetimeFigureOut">
              <a:rPr kumimoji="1" lang="ja-JP" altLang="en-US" smtClean="0"/>
              <a:t>2019/12/4</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フッター プレースホルダー 4"/>
          <p:cNvSpPr>
            <a:spLocks noGrp="1"/>
          </p:cNvSpPr>
          <p:nvPr>
            <p:ph type="ftr" sz="quarter" idx="3"/>
          </p:nvPr>
        </p:nvSpPr>
        <p:spPr>
          <a:xfrm>
            <a:off x="2519772" y="4677984"/>
            <a:ext cx="4104456" cy="273844"/>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lang="ja-JP" altLang="en-US" dirty="0"/>
          </a:p>
        </p:txBody>
      </p:sp>
      <p:sp>
        <p:nvSpPr>
          <p:cNvPr id="1026" name="タイトル プレースホルダー 1"/>
          <p:cNvSpPr>
            <a:spLocks noGrp="1"/>
          </p:cNvSpPr>
          <p:nvPr>
            <p:ph type="title"/>
          </p:nvPr>
        </p:nvSpPr>
        <p:spPr>
          <a:xfrm>
            <a:off x="457200" y="313990"/>
            <a:ext cx="8229600" cy="745592"/>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027" name="テキスト プレースホルダー 2"/>
          <p:cNvSpPr>
            <a:spLocks noGrp="1"/>
          </p:cNvSpPr>
          <p:nvPr>
            <p:ph type="body" idx="1"/>
          </p:nvPr>
        </p:nvSpPr>
        <p:spPr>
          <a:xfrm>
            <a:off x="457200" y="1302610"/>
            <a:ext cx="8229600" cy="3211004"/>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p>
          <a:p>
            <a:pPr lvl="6"/>
            <a:r>
              <a:rPr kumimoji="1" lang="ja-JP" altLang="en-US" dirty="0" smtClean="0"/>
              <a:t>第 </a:t>
            </a:r>
            <a:r>
              <a:rPr kumimoji="1" lang="en-US" altLang="ja-JP" dirty="0" smtClean="0"/>
              <a:t>7 </a:t>
            </a:r>
            <a:r>
              <a:rPr kumimoji="1" lang="ja-JP" altLang="en-US" dirty="0" smtClean="0"/>
              <a:t>レベル</a:t>
            </a:r>
          </a:p>
          <a:p>
            <a:pPr lvl="7"/>
            <a:r>
              <a:rPr kumimoji="1" lang="ja-JP" altLang="en-US" dirty="0" smtClean="0"/>
              <a:t>第 </a:t>
            </a:r>
            <a:r>
              <a:rPr kumimoji="1" lang="en-US" altLang="ja-JP" dirty="0" smtClean="0"/>
              <a:t>8 </a:t>
            </a:r>
            <a:r>
              <a:rPr kumimoji="1" lang="ja-JP" altLang="en-US" dirty="0" smtClean="0"/>
              <a:t>レベル</a:t>
            </a:r>
          </a:p>
          <a:p>
            <a:pPr lvl="8"/>
            <a:r>
              <a:rPr kumimoji="1" lang="ja-JP" altLang="en-US" dirty="0" smtClean="0"/>
              <a:t>第 </a:t>
            </a:r>
            <a:r>
              <a:rPr kumimoji="1" lang="en-US" altLang="ja-JP" dirty="0" smtClean="0"/>
              <a:t>9 </a:t>
            </a:r>
            <a:r>
              <a:rPr kumimoji="1" lang="ja-JP" altLang="en-US" dirty="0" smtClean="0"/>
              <a:t>レベル</a:t>
            </a:r>
          </a:p>
        </p:txBody>
      </p:sp>
      <p:sp>
        <p:nvSpPr>
          <p:cNvPr id="1028" name="日付プレースホルダー 3"/>
          <p:cNvSpPr>
            <a:spLocks noGrp="1"/>
          </p:cNvSpPr>
          <p:nvPr>
            <p:ph type="dt" sz="half" idx="2"/>
          </p:nvPr>
        </p:nvSpPr>
        <p:spPr>
          <a:xfrm>
            <a:off x="457200" y="4677984"/>
            <a:ext cx="1882552" cy="273844"/>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fld id="{3E220A51-F8EA-429A-8E6F-F02BE74E28F7}" type="datetimeFigureOut">
              <a:rPr lang="ja-JP" altLang="en-US" smtClean="0"/>
              <a:pPr/>
              <a:t>2019/12/4</a:t>
            </a:fld>
            <a:endParaRPr lang="ja-JP" altLang="en-US" dirty="0"/>
          </a:p>
        </p:txBody>
      </p:sp>
      <p:sp>
        <p:nvSpPr>
          <p:cNvPr id="1029" name="スライド番号プレースホルダー 5"/>
          <p:cNvSpPr>
            <a:spLocks noGrp="1"/>
          </p:cNvSpPr>
          <p:nvPr>
            <p:ph type="sldNum" sz="quarter" idx="4"/>
          </p:nvPr>
        </p:nvSpPr>
        <p:spPr>
          <a:xfrm>
            <a:off x="6768244" y="4677984"/>
            <a:ext cx="1918556" cy="273844"/>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タイトル 1"/>
          <p:cNvSpPr>
            <a:spLocks noGrp="1"/>
          </p:cNvSpPr>
          <p:nvPr>
            <p:ph type="ctrTitle"/>
          </p:nvPr>
        </p:nvSpPr>
        <p:spPr>
          <a:xfrm>
            <a:off x="1404000" y="3003750"/>
            <a:ext cx="7226849" cy="1442235"/>
          </a:xfrm>
        </p:spPr>
        <p:txBody>
          <a:bodyPr>
            <a:normAutofit/>
          </a:bodyPr>
          <a:lstStyle/>
          <a:p>
            <a:pPr algn="ctr"/>
            <a:r>
              <a:rPr lang="ja-JP" altLang="en-US" sz="4800" b="1" dirty="0" smtClean="0">
                <a:effectLst/>
                <a:latin typeface="メイリオ" panose="020B0604030504040204" pitchFamily="50" charset="-128"/>
                <a:ea typeface="メイリオ" panose="020B0604030504040204" pitchFamily="50" charset="-128"/>
                <a:cs typeface="メイリオ" panose="020B0604030504040204" pitchFamily="50" charset="-128"/>
              </a:rPr>
              <a:t>第５学年　分科会　</a:t>
            </a:r>
            <a:endParaRPr kumimoji="1" lang="ja-JP" altLang="en-US" dirty="0"/>
          </a:p>
        </p:txBody>
      </p:sp>
      <p:sp>
        <p:nvSpPr>
          <p:cNvPr id="1113" name="サブタイトル 2"/>
          <p:cNvSpPr>
            <a:spLocks noGrp="1"/>
          </p:cNvSpPr>
          <p:nvPr>
            <p:ph type="subTitle" idx="1"/>
          </p:nvPr>
        </p:nvSpPr>
        <p:spPr>
          <a:xfrm>
            <a:off x="3132000" y="4603937"/>
            <a:ext cx="8062912" cy="539564"/>
          </a:xfrm>
        </p:spPr>
        <p:txBody>
          <a:bodyPr>
            <a:normAutofit fontScale="85000" lnSpcReduction="20000"/>
          </a:bodyPr>
          <a:lstStyle/>
          <a:p>
            <a:r>
              <a:rPr kumimoji="1" lang="ja-JP" altLang="en-US" sz="4000" dirty="0" smtClean="0">
                <a:solidFill>
                  <a:schemeClr val="bg1"/>
                </a:solidFill>
              </a:rPr>
              <a:t>）</a:t>
            </a:r>
            <a:r>
              <a:rPr kumimoji="1" lang="en-US" altLang="ja-JP" dirty="0" smtClean="0">
                <a:solidFill>
                  <a:schemeClr val="tx1"/>
                </a:solidFill>
              </a:rPr>
              <a:t>2019</a:t>
            </a:r>
            <a:r>
              <a:rPr kumimoji="1" lang="ja-JP" altLang="en-US" dirty="0" smtClean="0">
                <a:solidFill>
                  <a:schemeClr val="tx1"/>
                </a:solidFill>
              </a:rPr>
              <a:t>年</a:t>
            </a:r>
            <a:r>
              <a:rPr kumimoji="1" lang="en-US" altLang="ja-JP" dirty="0" smtClean="0">
                <a:solidFill>
                  <a:schemeClr val="tx1"/>
                </a:solidFill>
              </a:rPr>
              <a:t>11</a:t>
            </a:r>
            <a:r>
              <a:rPr kumimoji="1" lang="ja-JP" altLang="en-US" dirty="0" smtClean="0">
                <a:solidFill>
                  <a:schemeClr val="tx1"/>
                </a:solidFill>
              </a:rPr>
              <a:t>月22日（金）</a:t>
            </a:r>
            <a:endParaRPr kumimoji="1" lang="en-US" altLang="ja-JP" dirty="0" smtClean="0">
              <a:solidFill>
                <a:schemeClr val="bg1"/>
              </a:solidFill>
            </a:endParaRPr>
          </a:p>
          <a:p>
            <a:endParaRPr kumimoji="1" lang="ja-JP" altLang="en-US" dirty="0"/>
          </a:p>
        </p:txBody>
      </p:sp>
      <p:pic>
        <p:nvPicPr>
          <p:cNvPr id="1114" name="図 135"/>
          <p:cNvPicPr>
            <a:picLocks noChangeAspect="1"/>
          </p:cNvPicPr>
          <p:nvPr/>
        </p:nvPicPr>
        <p:blipFill>
          <a:blip r:embed="rId3">
            <a:clrChange>
              <a:clrFrom>
                <a:srgbClr val="FFFFFF"/>
              </a:clrFrom>
              <a:clrTo>
                <a:srgbClr val="FFFFFF">
                  <a:alpha val="0"/>
                </a:srgbClr>
              </a:clrTo>
            </a:clrChange>
          </a:blip>
          <a:stretch>
            <a:fillRect/>
          </a:stretch>
        </p:blipFill>
        <p:spPr>
          <a:xfrm flipH="1">
            <a:off x="0" y="2532640"/>
            <a:ext cx="1913431" cy="2610860"/>
          </a:xfrm>
          <a:prstGeom prst="rect">
            <a:avLst/>
          </a:prstGeom>
        </p:spPr>
      </p:pic>
      <p:sp>
        <p:nvSpPr>
          <p:cNvPr id="1115" name="テキスト ボックス 428"/>
          <p:cNvSpPr txBox="1"/>
          <p:nvPr/>
        </p:nvSpPr>
        <p:spPr>
          <a:xfrm>
            <a:off x="147810" y="-11625"/>
            <a:ext cx="8996190" cy="783937"/>
          </a:xfrm>
          <a:prstGeom prst="rect">
            <a:avLst/>
          </a:prstGeom>
          <a:noFill/>
        </p:spPr>
        <p:txBody>
          <a:bodyPr wrap="square" rtlCol="0">
            <a:spAutoFit/>
          </a:bodyPr>
          <a:lstStyle/>
          <a:p>
            <a:r>
              <a:rPr kumimoji="1" lang="ja-JP" altLang="en-US" sz="1800" dirty="0">
                <a:latin typeface="メイリオ"/>
                <a:ea typeface="メイリオ"/>
              </a:rPr>
              <a:t>平成３０・令和元年度　東京都教育委員会研究指定校　プログラミング教育推進校</a:t>
            </a:r>
            <a:endParaRPr kumimoji="1" lang="en-US" altLang="ja-JP" sz="1800" dirty="0">
              <a:latin typeface="メイリオ"/>
              <a:ea typeface="メイリオ"/>
            </a:endParaRPr>
          </a:p>
          <a:p>
            <a:pPr>
              <a:lnSpc>
                <a:spcPct val="150000"/>
              </a:lnSpc>
            </a:pPr>
            <a:r>
              <a:rPr kumimoji="1" lang="ja-JP" altLang="en-US" sz="1800" dirty="0">
                <a:latin typeface="メイリオ"/>
                <a:ea typeface="メイリオ"/>
              </a:rPr>
              <a:t>平成３０・令和元年度　中野区教育委員会「学校教育向上事業」研究指定校</a:t>
            </a:r>
            <a:endParaRPr>
              <a:latin typeface="メイリオ"/>
              <a:ea typeface="メイリオ"/>
            </a:endParaRPr>
          </a:p>
        </p:txBody>
      </p:sp>
      <p:sp>
        <p:nvSpPr>
          <p:cNvPr id="1116" name="テキスト ボックス 429"/>
          <p:cNvSpPr txBox="1"/>
          <p:nvPr/>
        </p:nvSpPr>
        <p:spPr>
          <a:xfrm>
            <a:off x="540000" y="915750"/>
            <a:ext cx="10873648" cy="522327"/>
          </a:xfrm>
          <a:prstGeom prst="rect">
            <a:avLst/>
          </a:prstGeom>
          <a:noFill/>
        </p:spPr>
        <p:txBody>
          <a:bodyPr wrap="square" rtlCol="0">
            <a:spAutoFit/>
          </a:bodyPr>
          <a:lstStyle/>
          <a:p>
            <a:r>
              <a:rPr kumimoji="1" lang="ja-JP" altLang="en-US" sz="2800" dirty="0">
                <a:solidFill>
                  <a:srgbClr val="0070C0"/>
                </a:solidFill>
                <a:latin typeface="メイリオ"/>
                <a:ea typeface="メイリオ"/>
              </a:rPr>
              <a:t>令和元年度　中野区立武蔵台小学校　研究報告会</a:t>
            </a:r>
            <a:endParaRPr>
              <a:latin typeface="メイリオ"/>
              <a:ea typeface="メイリオ"/>
            </a:endParaRPr>
          </a:p>
        </p:txBody>
      </p:sp>
      <p:sp>
        <p:nvSpPr>
          <p:cNvPr id="1117" name="テキスト ボックス 430"/>
          <p:cNvSpPr txBox="1"/>
          <p:nvPr/>
        </p:nvSpPr>
        <p:spPr>
          <a:xfrm>
            <a:off x="-1044000" y="1438077"/>
            <a:ext cx="10873648" cy="768548"/>
          </a:xfrm>
          <a:prstGeom prst="rect">
            <a:avLst/>
          </a:prstGeom>
          <a:noFill/>
        </p:spPr>
        <p:txBody>
          <a:bodyPr wrap="square" rtlCol="0">
            <a:spAutoFit/>
          </a:bodyPr>
          <a:lstStyle/>
          <a:p>
            <a:pPr algn="ctr"/>
            <a:r>
              <a:rPr lang="ja-JP" altLang="en-US" sz="4400" b="1" dirty="0">
                <a:solidFill>
                  <a:srgbClr val="008023"/>
                </a:solidFill>
                <a:latin typeface="メイリオ"/>
                <a:ea typeface="メイリオ"/>
              </a:rPr>
              <a:t>プログラミング的思考の育成</a:t>
            </a:r>
            <a:endParaRPr kumimoji="1" lang="ja-JP" altLang="en-US" sz="6000" b="1" dirty="0">
              <a:solidFill>
                <a:srgbClr val="008023"/>
              </a:solidFill>
              <a:latin typeface="メイリオ"/>
              <a:ea typeface="メイリオ"/>
            </a:endParaRPr>
          </a:p>
        </p:txBody>
      </p:sp>
      <p:sp>
        <p:nvSpPr>
          <p:cNvPr id="1118" name="テキスト ボックス 431"/>
          <p:cNvSpPr txBox="1"/>
          <p:nvPr/>
        </p:nvSpPr>
        <p:spPr>
          <a:xfrm>
            <a:off x="-790918" y="2067750"/>
            <a:ext cx="10873648" cy="460772"/>
          </a:xfrm>
          <a:prstGeom prst="rect">
            <a:avLst/>
          </a:prstGeom>
          <a:noFill/>
        </p:spPr>
        <p:txBody>
          <a:bodyPr wrap="square" rtlCol="0">
            <a:spAutoFit/>
          </a:bodyPr>
          <a:lstStyle/>
          <a:p>
            <a:pPr algn="ctr"/>
            <a:r>
              <a:rPr lang="ja-JP" altLang="en-US" sz="2400" dirty="0">
                <a:solidFill>
                  <a:srgbClr val="008023"/>
                </a:solidFill>
                <a:latin typeface="メイリオ"/>
                <a:ea typeface="メイリオ"/>
              </a:rPr>
              <a:t>～ 社会で普遍的に求められる資質・能力を育む ～</a:t>
            </a:r>
            <a:endParaRPr kumimoji="1" lang="ja-JP" altLang="en-US" sz="3600" dirty="0">
              <a:solidFill>
                <a:srgbClr val="008023"/>
              </a:solidFill>
              <a:latin typeface="メイリオ"/>
              <a:ea typeface="メイリオ"/>
            </a:endParaRPr>
          </a:p>
        </p:txBody>
      </p:sp>
    </p:spTree>
    <p:extLst>
      <p:ext uri="{BB962C8B-B14F-4D97-AF65-F5344CB8AC3E}">
        <p14:creationId xmlns:p14="http://schemas.microsoft.com/office/powerpoint/2010/main" val="3052136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 name="タイトル 1"/>
          <p:cNvSpPr>
            <a:spLocks noGrp="1"/>
          </p:cNvSpPr>
          <p:nvPr>
            <p:ph type="title"/>
          </p:nvPr>
        </p:nvSpPr>
        <p:spPr>
          <a:xfrm>
            <a:off x="0" y="0"/>
            <a:ext cx="5222970" cy="743823"/>
          </a:xfrm>
        </p:spPr>
        <p:txBody>
          <a:bodyPr>
            <a:normAutofit/>
          </a:bodyPr>
          <a:lstStyle/>
          <a:p>
            <a:r>
              <a:rPr kumimoji="1" lang="ja-JP" altLang="en-US" sz="3600" b="0" dirty="0" smtClean="0">
                <a:solidFill>
                  <a:srgbClr val="008023"/>
                </a:solidFill>
                <a:effectLst/>
                <a:latin typeface="メイリオ" panose="020B0604030504040204" pitchFamily="50" charset="-128"/>
                <a:ea typeface="メイリオ" panose="020B0604030504040204" pitchFamily="50" charset="-128"/>
                <a:cs typeface="メイリオ" panose="020B0604030504040204" pitchFamily="50" charset="-128"/>
              </a:rPr>
              <a:t>１．本日の授業について</a:t>
            </a:r>
            <a:endParaRPr kumimoji="1" lang="ja-JP" altLang="en-US" b="0" dirty="0">
              <a:solidFill>
                <a:srgbClr val="008023"/>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5" name="コンテンツ プレースホルダー 2"/>
          <p:cNvSpPr>
            <a:spLocks noGrp="1"/>
          </p:cNvSpPr>
          <p:nvPr>
            <p:ph idx="1"/>
          </p:nvPr>
        </p:nvSpPr>
        <p:spPr>
          <a:xfrm>
            <a:off x="-4842" y="835988"/>
            <a:ext cx="8969791" cy="4399762"/>
          </a:xfrm>
        </p:spPr>
        <p:txBody>
          <a:bodyPr>
            <a:normAutofit fontScale="92500" lnSpcReduction="20000"/>
          </a:bodyPr>
          <a:lstStyle/>
          <a:p>
            <a:pPr marL="521208" indent="-457200">
              <a:buFont typeface="Wingdings"/>
              <a:buChar char="l"/>
            </a:pPr>
            <a:r>
              <a:rPr kumimoji="1" lang="ja-JP" altLang="en-US" sz="2322"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第５学年　算数科「正多角形と円周の長さ」</a:t>
            </a:r>
            <a:endParaRPr kumimoji="1" lang="en-US" altLang="ja-JP" sz="2322"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322" b="0" dirty="0">
              <a:latin typeface="メイリオ" panose="020B0604030504040204" pitchFamily="50" charset="-128"/>
              <a:ea typeface="メイリオ" panose="020B0604030504040204" pitchFamily="50" charset="-128"/>
              <a:cs typeface="メイリオ" panose="020B0604030504040204" pitchFamily="50" charset="-128"/>
            </a:endParaRPr>
          </a:p>
          <a:p>
            <a:pPr marL="521208" indent="-457200">
              <a:buFont typeface="Wingdings"/>
              <a:buChar char="l"/>
            </a:pPr>
            <a:r>
              <a:rPr lang="ja-JP" altLang="en-US" sz="2322"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目標</a:t>
            </a:r>
            <a:endParaRPr sz="2322" b="1">
              <a:solidFill>
                <a:srgbClr val="002060"/>
              </a:solidFill>
              <a:latin typeface="メイリオ"/>
              <a:ea typeface="メイリオ"/>
            </a:endParaRPr>
          </a:p>
          <a:p>
            <a:pPr marL="0" indent="0" algn="l">
              <a:buNone/>
            </a:pPr>
            <a:r>
              <a:rPr kumimoji="1" lang="ja-JP" altLang="en-US" sz="2322" b="0" dirty="0" smtClean="0">
                <a:latin typeface="メイリオ" panose="020B0604030504040204" pitchFamily="50" charset="-128"/>
                <a:ea typeface="メイリオ" panose="020B0604030504040204" pitchFamily="50" charset="-128"/>
                <a:cs typeface="メイリオ" panose="020B0604030504040204" pitchFamily="50" charset="-128"/>
              </a:rPr>
              <a:t>　・図形についての観察や構成などの活動を通して、平面図形につ</a:t>
            </a:r>
            <a:endParaRPr kumimoji="1" lang="ja-JP" altLang="en-US" sz="2400" b="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gn="l">
              <a:buNone/>
            </a:pPr>
            <a:r>
              <a:rPr kumimoji="1" lang="ja-JP" altLang="en-US" sz="2322" b="0" dirty="0" smtClean="0">
                <a:latin typeface="メイリオ" panose="020B0604030504040204" pitchFamily="50" charset="-128"/>
                <a:ea typeface="メイリオ" panose="020B0604030504040204" pitchFamily="50" charset="-128"/>
                <a:cs typeface="メイリオ" panose="020B0604030504040204" pitchFamily="50" charset="-128"/>
              </a:rPr>
              <a:t>　　いての理解を深める。</a:t>
            </a:r>
            <a:endParaRPr kumimoji="1" lang="ja-JP" altLang="en-US" sz="2400" b="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64008" indent="0">
              <a:buNone/>
            </a:pPr>
            <a:r>
              <a:rPr lang="ja-JP" altLang="en-US" sz="2322" b="0"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2322" b="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64008" indent="0">
              <a:buNone/>
            </a:pPr>
            <a:endParaRPr kumimoji="1" lang="ja-JP" altLang="en-US" sz="2322" b="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521208" indent="-457200">
              <a:buFont typeface="Wingdings"/>
              <a:buChar char="l"/>
            </a:pPr>
            <a:r>
              <a:rPr kumimoji="1" lang="ja-JP" altLang="en-US" sz="2322"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プログラミング教育の視点</a:t>
            </a:r>
          </a:p>
          <a:p>
            <a:pPr marL="0" indent="0" algn="l">
              <a:buNone/>
            </a:pPr>
            <a:r>
              <a:rPr lang="ja-JP" altLang="en-US" sz="2322">
                <a:latin typeface="メイリオ"/>
                <a:ea typeface="メイリオ"/>
              </a:rPr>
              <a:t>　</a:t>
            </a:r>
            <a:r>
              <a:rPr kumimoji="1" lang="ja-JP" altLang="en-US" sz="2322" b="0" dirty="0" smtClean="0">
                <a:latin typeface="メイリオ" panose="020B0604030504040204" pitchFamily="50" charset="-128"/>
                <a:ea typeface="メイリオ" panose="020B0604030504040204" pitchFamily="50" charset="-128"/>
                <a:cs typeface="メイリオ" panose="020B0604030504040204" pitchFamily="50" charset="-128"/>
              </a:rPr>
              <a:t>・いくつかの事象から類似性を見出し、規則として一般化すると</a:t>
            </a:r>
            <a:endParaRPr kumimoji="1" lang="ja-JP" altLang="en-US" sz="2400" b="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gn="l">
              <a:buNone/>
            </a:pPr>
            <a:r>
              <a:rPr kumimoji="1" lang="ja-JP" altLang="en-US" sz="2322" b="0" dirty="0" smtClean="0">
                <a:latin typeface="メイリオ" panose="020B0604030504040204" pitchFamily="50" charset="-128"/>
                <a:ea typeface="メイリオ" panose="020B0604030504040204" pitchFamily="50" charset="-128"/>
                <a:cs typeface="メイリオ" panose="020B0604030504040204" pitchFamily="50" charset="-128"/>
              </a:rPr>
              <a:t>　　いう数学的思考と、意図した動きを記号の組合せで実現す</a:t>
            </a:r>
            <a:endParaRPr kumimoji="1" lang="ja-JP" altLang="en-US" sz="2400" b="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gn="l">
              <a:buNone/>
            </a:pPr>
            <a:r>
              <a:rPr kumimoji="1" lang="ja-JP" altLang="en-US" sz="2322" b="0" dirty="0" smtClean="0">
                <a:latin typeface="メイリオ" panose="020B0604030504040204" pitchFamily="50" charset="-128"/>
                <a:ea typeface="メイリオ" panose="020B0604030504040204" pitchFamily="50" charset="-128"/>
                <a:cs typeface="メイリオ" panose="020B0604030504040204" pitchFamily="50" charset="-128"/>
              </a:rPr>
              <a:t>　　るプログラミング的思考を働かせて、図形の性質についてより</a:t>
            </a:r>
            <a:endParaRPr kumimoji="1" lang="ja-JP" altLang="en-US" sz="2400" b="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gn="l">
              <a:buNone/>
            </a:pPr>
            <a:r>
              <a:rPr kumimoji="1" lang="ja-JP" altLang="en-US" sz="2322" b="0" dirty="0" smtClean="0">
                <a:latin typeface="メイリオ" panose="020B0604030504040204" pitchFamily="50" charset="-128"/>
                <a:ea typeface="メイリオ" panose="020B0604030504040204" pitchFamily="50" charset="-128"/>
                <a:cs typeface="メイリオ" panose="020B0604030504040204" pitchFamily="50" charset="-128"/>
              </a:rPr>
              <a:t>　　深く考える。</a:t>
            </a:r>
            <a:endParaRPr kumimoji="1" lang="ja-JP" altLang="en-US" sz="2400" b="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gn="l">
              <a:buNone/>
            </a:pPr>
            <a:r>
              <a:rPr lang="ja-JP" altLang="en-US" sz="2322">
                <a:latin typeface="メイリオ"/>
                <a:ea typeface="メイリオ"/>
              </a:rPr>
              <a:t> </a:t>
            </a:r>
            <a:endParaRPr sz="2322"/>
          </a:p>
          <a:p>
            <a:pPr marL="64008" indent="0">
              <a:buFont typeface="Wingdings"/>
              <a:buNone/>
            </a:pPr>
            <a:endParaRPr kumimoji="1" lang="ja-JP" altLang="en-US" sz="2322" b="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521208" indent="-457200">
              <a:buFont typeface="Wingdings"/>
              <a:buChar char="l"/>
            </a:pPr>
            <a:endParaRPr kumimoji="1" lang="ja-JP" altLang="en-US" sz="2322" b="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2322"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74933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1" name="オブジェクト 120"/>
          <p:cNvGrpSpPr/>
          <p:nvPr/>
        </p:nvGrpSpPr>
        <p:grpSpPr>
          <a:xfrm>
            <a:off x="398714" y="775174"/>
            <a:ext cx="8282198" cy="4310956"/>
            <a:chOff x="324" y="165"/>
            <a:chExt cx="953" cy="534"/>
          </a:xfrm>
        </p:grpSpPr>
        <p:sp>
          <p:nvSpPr>
            <p:cNvPr id="1132" name="正方形/長方形 300"/>
            <p:cNvSpPr/>
            <p:nvPr/>
          </p:nvSpPr>
          <p:spPr>
            <a:xfrm>
              <a:off x="354" y="165"/>
              <a:ext cx="922" cy="80"/>
            </a:xfrm>
            <a:prstGeom prst="rect">
              <a:avLst/>
            </a:prstGeom>
            <a:solidFill>
              <a:srgbClr val="FFA6A6"/>
            </a:solidFill>
            <a:ln w="25400" cap="flat" cmpd="sng" algn="ctr">
              <a:noFill/>
              <a:prstDash val="solid"/>
            </a:ln>
            <a:effectLst>
              <a:outerShdw blurRad="50800" dist="38100" dir="2700000" algn="tl" rotWithShape="0">
                <a:prstClr val="black">
                  <a:alpha val="40000"/>
                </a:prstClr>
              </a:outerShdw>
            </a:effectLst>
          </p:spPr>
          <p:txBody>
            <a:bodyPr rot="0" vertOverflow="overflow" horzOverflow="overflow" wrap="square" numCol="1" spcCol="0" rtlCol="0" fromWordArt="0" anchor="ctr" anchorCtr="0" forceAA="0" compatLnSpc="1"/>
            <a:lstStyle/>
            <a:p>
              <a:pPr algn="l"/>
              <a:r>
                <a:rPr lang="ja-JP" altLang="en-US" b="1"/>
                <a:t>　　</a:t>
              </a:r>
              <a:r>
                <a:rPr lang="ja-JP" altLang="en-US" sz="1800" b="1">
                  <a:solidFill>
                    <a:schemeClr val="tx1"/>
                  </a:solidFill>
                  <a:latin typeface="メイリオ"/>
                  <a:ea typeface="メイリオ"/>
                </a:rPr>
                <a:t>学習指導要領に例示されている単元等で実施するもの</a:t>
              </a:r>
              <a:r>
                <a:rPr lang="ja-JP" altLang="en-US" sz="1800">
                  <a:solidFill>
                    <a:schemeClr val="tx1"/>
                  </a:solidFill>
                  <a:latin typeface="メイリオ"/>
                  <a:ea typeface="メイリオ"/>
                </a:rPr>
                <a:t> </a:t>
              </a:r>
              <a:endParaRPr>
                <a:solidFill>
                  <a:schemeClr val="tx1"/>
                </a:solidFill>
                <a:latin typeface="メイリオ"/>
                <a:ea typeface="メイリオ"/>
              </a:endParaRPr>
            </a:p>
          </p:txBody>
        </p:sp>
        <p:sp>
          <p:nvSpPr>
            <p:cNvPr id="1133" name="円/楕円 301"/>
            <p:cNvSpPr/>
            <p:nvPr/>
          </p:nvSpPr>
          <p:spPr>
            <a:xfrm>
              <a:off x="324" y="166"/>
              <a:ext cx="80" cy="80"/>
            </a:xfrm>
            <a:prstGeom prst="ellipse">
              <a:avLst/>
            </a:prstGeom>
            <a:solidFill>
              <a:sysClr val="window" lastClr="FFFFFF"/>
            </a:solidFill>
            <a:ln w="28575" cap="flat" cmpd="sng" algn="ctr">
              <a:solidFill>
                <a:srgbClr val="FF0000"/>
              </a:solidFill>
              <a:prstDash val="solid"/>
            </a:ln>
          </p:spPr>
          <p:txBody>
            <a:bodyPr rot="0" vertOverflow="overflow" horzOverflow="overflow" wrap="square" lIns="0" tIns="0" rIns="0" bIns="0" numCol="1" spcCol="0" rtlCol="0" fromWordArt="0" anchor="ctr" anchorCtr="1" forceAA="0" compatLnSpc="1"/>
            <a:lstStyle/>
            <a:p>
              <a:r>
                <a:rPr lang="ja-JP" altLang="en-US" sz="3200">
                  <a:solidFill>
                    <a:schemeClr val="tx1"/>
                  </a:solidFill>
                </a:rPr>
                <a:t>Ａ</a:t>
              </a:r>
              <a:endParaRPr>
                <a:solidFill>
                  <a:schemeClr val="tx1"/>
                </a:solidFill>
              </a:endParaRPr>
            </a:p>
          </p:txBody>
        </p:sp>
        <p:sp>
          <p:nvSpPr>
            <p:cNvPr id="1134" name="正方形/長方形 303"/>
            <p:cNvSpPr/>
            <p:nvPr/>
          </p:nvSpPr>
          <p:spPr>
            <a:xfrm>
              <a:off x="351" y="254"/>
              <a:ext cx="924" cy="80"/>
            </a:xfrm>
            <a:prstGeom prst="rect">
              <a:avLst/>
            </a:prstGeom>
            <a:solidFill>
              <a:srgbClr val="E78B8B"/>
            </a:solidFill>
            <a:ln w="25400" cap="flat" cmpd="sng" algn="ctr">
              <a:noFill/>
              <a:prstDash val="solid"/>
            </a:ln>
            <a:effectLst>
              <a:outerShdw blurRad="50800" dist="38100" dir="2700000" algn="tl" rotWithShape="0">
                <a:prstClr val="black">
                  <a:alpha val="40000"/>
                </a:prstClr>
              </a:outerShdw>
            </a:effectLst>
          </p:spPr>
          <p:txBody>
            <a:bodyPr rot="0" vertOverflow="overflow" horzOverflow="overflow" wrap="square" numCol="1" spcCol="0" rtlCol="0" fromWordArt="0" anchor="ctr" anchorCtr="0" forceAA="0" compatLnSpc="1"/>
            <a:lstStyle/>
            <a:p>
              <a:r>
                <a:rPr lang="ja-JP" altLang="en-US"/>
                <a:t>　　</a:t>
              </a:r>
              <a:r>
                <a:rPr lang="ja-JP" altLang="en-US" b="1">
                  <a:solidFill>
                    <a:schemeClr val="tx1"/>
                  </a:solidFill>
                  <a:latin typeface="メイリオ"/>
                  <a:ea typeface="メイリオ"/>
                </a:rPr>
                <a:t>学習指導要領に示されてはいないが、学習指導要領に示される各教科</a:t>
              </a:r>
              <a:endParaRPr b="1">
                <a:solidFill>
                  <a:schemeClr val="tx1"/>
                </a:solidFill>
                <a:latin typeface="メイリオ"/>
                <a:ea typeface="メイリオ"/>
              </a:endParaRPr>
            </a:p>
            <a:p>
              <a:r>
                <a:rPr lang="ja-JP" altLang="en-US" b="1">
                  <a:solidFill>
                    <a:schemeClr val="tx1"/>
                  </a:solidFill>
                  <a:latin typeface="メイリオ"/>
                  <a:ea typeface="メイリオ"/>
                </a:rPr>
                <a:t>　　等の内容を指導する中で実施するもの</a:t>
              </a:r>
            </a:p>
          </p:txBody>
        </p:sp>
        <p:sp>
          <p:nvSpPr>
            <p:cNvPr id="1135" name="正方形/長方形 305"/>
            <p:cNvSpPr/>
            <p:nvPr/>
          </p:nvSpPr>
          <p:spPr>
            <a:xfrm>
              <a:off x="351" y="346"/>
              <a:ext cx="924" cy="80"/>
            </a:xfrm>
            <a:prstGeom prst="rect">
              <a:avLst/>
            </a:prstGeom>
            <a:solidFill>
              <a:srgbClr val="FFE69A"/>
            </a:solidFill>
            <a:ln w="25400" cap="flat" cmpd="sng" algn="ctr">
              <a:noFill/>
              <a:prstDash val="solid"/>
            </a:ln>
            <a:effectLst>
              <a:outerShdw blurRad="50800" dist="38100" dir="2700000" algn="tl" rotWithShape="0">
                <a:prstClr val="black">
                  <a:alpha val="40000"/>
                </a:prstClr>
              </a:outerShdw>
            </a:effectLst>
          </p:spPr>
          <p:txBody>
            <a:bodyPr rot="0" vertOverflow="overflow" horzOverflow="overflow" wrap="square" numCol="1" spcCol="0" rtlCol="0" fromWordArt="0" anchor="ctr" anchorCtr="0" forceAA="0" compatLnSpc="1"/>
            <a:lstStyle/>
            <a:p>
              <a:r>
                <a:rPr lang="ja-JP" altLang="en-US" sz="2000" b="1">
                  <a:solidFill>
                    <a:schemeClr val="bg1"/>
                  </a:solidFill>
                  <a:latin typeface="メイリオ"/>
                  <a:ea typeface="メイリオ"/>
                </a:rPr>
                <a:t>　　</a:t>
              </a:r>
              <a:r>
                <a:rPr lang="ja-JP" altLang="en-US" sz="1800" b="1">
                  <a:solidFill>
                    <a:schemeClr val="tx1"/>
                  </a:solidFill>
                  <a:latin typeface="メイリオ"/>
                  <a:ea typeface="メイリオ"/>
                </a:rPr>
                <a:t>教育課程内で各教科等とは別に実施するもの</a:t>
              </a:r>
              <a:endParaRPr b="1">
                <a:solidFill>
                  <a:schemeClr val="tx1"/>
                </a:solidFill>
                <a:latin typeface="メイリオ"/>
                <a:ea typeface="メイリオ"/>
              </a:endParaRPr>
            </a:p>
          </p:txBody>
        </p:sp>
        <p:sp>
          <p:nvSpPr>
            <p:cNvPr id="1136" name="正方形/長方形 307"/>
            <p:cNvSpPr/>
            <p:nvPr/>
          </p:nvSpPr>
          <p:spPr>
            <a:xfrm>
              <a:off x="345" y="436"/>
              <a:ext cx="931" cy="80"/>
            </a:xfrm>
            <a:prstGeom prst="rect">
              <a:avLst/>
            </a:prstGeom>
            <a:solidFill>
              <a:srgbClr val="D4F3B5"/>
            </a:solidFill>
            <a:ln w="25400" cap="flat" cmpd="sng" algn="ctr">
              <a:noFill/>
              <a:prstDash val="solid"/>
            </a:ln>
            <a:effectLst>
              <a:outerShdw blurRad="50800" dist="38100" dir="2700000" algn="tl" rotWithShape="0">
                <a:prstClr val="black">
                  <a:alpha val="40000"/>
                </a:prstClr>
              </a:outerShdw>
            </a:effectLst>
          </p:spPr>
          <p:txBody>
            <a:bodyPr rot="0" vertOverflow="overflow" horzOverflow="overflow" wrap="square" numCol="1" spcCol="0" rtlCol="0" fromWordArt="0" anchor="ctr" anchorCtr="0" forceAA="0" compatLnSpc="1"/>
            <a:lstStyle/>
            <a:p>
              <a:r>
                <a:rPr lang="ja-JP" altLang="en-US" b="1">
                  <a:solidFill>
                    <a:schemeClr val="bg1"/>
                  </a:solidFill>
                  <a:latin typeface="メイリオ"/>
                  <a:ea typeface="メイリオ"/>
                </a:rPr>
                <a:t>　　</a:t>
              </a:r>
              <a:r>
                <a:rPr lang="ja-JP" altLang="en-US" b="1">
                  <a:solidFill>
                    <a:schemeClr val="tx1"/>
                  </a:solidFill>
                  <a:latin typeface="メイリオ"/>
                  <a:ea typeface="メイリオ"/>
                </a:rPr>
                <a:t>クラブ活動など、特定の児童を対象として、教育課程内で実施するもの</a:t>
              </a:r>
              <a:endParaRPr b="1">
                <a:solidFill>
                  <a:schemeClr val="tx1"/>
                </a:solidFill>
                <a:latin typeface="メイリオ"/>
                <a:ea typeface="メイリオ"/>
              </a:endParaRPr>
            </a:p>
          </p:txBody>
        </p:sp>
        <p:sp>
          <p:nvSpPr>
            <p:cNvPr id="1137" name="正方形/長方形 312"/>
            <p:cNvSpPr/>
            <p:nvPr/>
          </p:nvSpPr>
          <p:spPr>
            <a:xfrm>
              <a:off x="350" y="529"/>
              <a:ext cx="926" cy="80"/>
            </a:xfrm>
            <a:prstGeom prst="rect">
              <a:avLst/>
            </a:prstGeom>
            <a:solidFill>
              <a:srgbClr val="9EDBB9"/>
            </a:solidFill>
            <a:ln w="25400" cap="flat" cmpd="sng" algn="ctr">
              <a:noFill/>
              <a:prstDash val="solid"/>
            </a:ln>
            <a:effectLst>
              <a:outerShdw blurRad="50800" dist="38100" dir="2700000" algn="tl" rotWithShape="0">
                <a:prstClr val="black">
                  <a:alpha val="40000"/>
                </a:prstClr>
              </a:outerShdw>
            </a:effectLst>
          </p:spPr>
          <p:txBody>
            <a:bodyPr rot="0" vertOverflow="overflow" horzOverflow="overflow" wrap="square" numCol="1" spcCol="0" rtlCol="0" fromWordArt="0" anchor="ctr" anchorCtr="0" forceAA="0" compatLnSpc="1"/>
            <a:lstStyle/>
            <a:p>
              <a:r>
                <a:rPr lang="ja-JP" altLang="en-US"/>
                <a:t>　　</a:t>
              </a:r>
              <a:r>
                <a:rPr lang="ja-JP" altLang="en-US" sz="1800" b="1">
                  <a:solidFill>
                    <a:schemeClr val="tx1"/>
                  </a:solidFill>
                  <a:latin typeface="メイリオ"/>
                  <a:ea typeface="メイリオ"/>
                </a:rPr>
                <a:t>学校を会場とするが、教育課程外のもの</a:t>
              </a:r>
              <a:endParaRPr b="1">
                <a:solidFill>
                  <a:schemeClr val="tx1"/>
                </a:solidFill>
                <a:latin typeface="メイリオ"/>
                <a:ea typeface="メイリオ"/>
              </a:endParaRPr>
            </a:p>
          </p:txBody>
        </p:sp>
        <p:sp>
          <p:nvSpPr>
            <p:cNvPr id="1138" name="正方形/長方形 313"/>
            <p:cNvSpPr/>
            <p:nvPr/>
          </p:nvSpPr>
          <p:spPr>
            <a:xfrm>
              <a:off x="351" y="619"/>
              <a:ext cx="926" cy="80"/>
            </a:xfrm>
            <a:prstGeom prst="rect">
              <a:avLst/>
            </a:prstGeom>
            <a:solidFill>
              <a:srgbClr val="90D7F0"/>
            </a:solidFill>
            <a:ln w="25400" cap="flat" cmpd="sng" algn="ctr">
              <a:noFill/>
              <a:prstDash val="solid"/>
            </a:ln>
            <a:effectLst>
              <a:outerShdw blurRad="50800" dist="38100" dir="2700000" algn="tl" rotWithShape="0">
                <a:prstClr val="black">
                  <a:alpha val="40000"/>
                </a:prstClr>
              </a:outerShdw>
            </a:effectLst>
          </p:spPr>
          <p:txBody>
            <a:bodyPr rot="0" vertOverflow="overflow" horzOverflow="overflow" wrap="square" numCol="1" spcCol="0" rtlCol="0" fromWordArt="0" anchor="ctr" anchorCtr="0" forceAA="0" compatLnSpc="1"/>
            <a:lstStyle/>
            <a:p>
              <a:r>
                <a:rPr lang="ja-JP" altLang="en-US"/>
                <a:t>　</a:t>
              </a:r>
              <a:r>
                <a:rPr lang="ja-JP" altLang="en-US" sz="2000" b="1">
                  <a:solidFill>
                    <a:schemeClr val="bg1"/>
                  </a:solidFill>
                </a:rPr>
                <a:t>　</a:t>
              </a:r>
              <a:r>
                <a:rPr lang="ja-JP" altLang="en-US" sz="1800" b="1">
                  <a:solidFill>
                    <a:schemeClr val="tx1"/>
                  </a:solidFill>
                  <a:latin typeface="メイリオ"/>
                  <a:ea typeface="メイリオ"/>
                </a:rPr>
                <a:t>学校外でのプログラミング学習</a:t>
              </a:r>
              <a:endParaRPr b="1">
                <a:solidFill>
                  <a:schemeClr val="tx1"/>
                </a:solidFill>
                <a:latin typeface="メイリオ"/>
                <a:ea typeface="メイリオ"/>
              </a:endParaRPr>
            </a:p>
          </p:txBody>
        </p:sp>
        <p:sp>
          <p:nvSpPr>
            <p:cNvPr id="1139" name="円/楕円 314"/>
            <p:cNvSpPr/>
            <p:nvPr/>
          </p:nvSpPr>
          <p:spPr>
            <a:xfrm>
              <a:off x="325" y="256"/>
              <a:ext cx="80" cy="80"/>
            </a:xfrm>
            <a:prstGeom prst="ellipse">
              <a:avLst/>
            </a:prstGeom>
            <a:solidFill>
              <a:schemeClr val="bg1"/>
            </a:solidFill>
            <a:ln w="28575" cap="flat" cmpd="sng" algn="ctr">
              <a:solidFill>
                <a:srgbClr val="FF0000"/>
              </a:solidFill>
              <a:prstDash val="solid"/>
            </a:ln>
          </p:spPr>
          <p:txBody>
            <a:bodyPr rot="0" vertOverflow="overflow" horzOverflow="overflow" wrap="square" lIns="0" tIns="0" rIns="0" bIns="0" numCol="1" spcCol="0" rtlCol="0" fromWordArt="0" anchor="ctr" anchorCtr="1" forceAA="0" compatLnSpc="1"/>
            <a:lstStyle/>
            <a:p>
              <a:r>
                <a:rPr lang="ja-JP" altLang="en-US" sz="3200" b="0">
                  <a:solidFill>
                    <a:schemeClr val="tx1"/>
                  </a:solidFill>
                </a:rPr>
                <a:t>Ｂ</a:t>
              </a:r>
              <a:endParaRPr b="0">
                <a:solidFill>
                  <a:schemeClr val="tx1"/>
                </a:solidFill>
              </a:endParaRPr>
            </a:p>
          </p:txBody>
        </p:sp>
        <p:sp>
          <p:nvSpPr>
            <p:cNvPr id="1140" name="円/楕円 315"/>
            <p:cNvSpPr/>
            <p:nvPr/>
          </p:nvSpPr>
          <p:spPr>
            <a:xfrm>
              <a:off x="324" y="346"/>
              <a:ext cx="80" cy="80"/>
            </a:xfrm>
            <a:prstGeom prst="ellipse">
              <a:avLst/>
            </a:prstGeom>
            <a:solidFill>
              <a:sysClr val="window" lastClr="FFFFFF"/>
            </a:solidFill>
            <a:ln w="28575" cap="flat" cmpd="sng" algn="ctr">
              <a:solidFill>
                <a:srgbClr val="FF0000"/>
              </a:solidFill>
              <a:prstDash val="solid"/>
            </a:ln>
          </p:spPr>
          <p:txBody>
            <a:bodyPr rot="0" vertOverflow="overflow" horzOverflow="overflow" wrap="square" lIns="0" tIns="0" rIns="0" bIns="0" numCol="1" spcCol="0" rtlCol="0" fromWordArt="0" anchor="ctr" anchorCtr="1" forceAA="0" compatLnSpc="1"/>
            <a:lstStyle/>
            <a:p>
              <a:r>
                <a:rPr lang="ja-JP" altLang="en-US" sz="3200">
                  <a:solidFill>
                    <a:schemeClr val="tx1"/>
                  </a:solidFill>
                </a:rPr>
                <a:t>Ｃ</a:t>
              </a:r>
              <a:endParaRPr>
                <a:solidFill>
                  <a:schemeClr val="tx1"/>
                </a:solidFill>
              </a:endParaRPr>
            </a:p>
          </p:txBody>
        </p:sp>
        <p:sp>
          <p:nvSpPr>
            <p:cNvPr id="1141" name="円/楕円 322"/>
            <p:cNvSpPr/>
            <p:nvPr/>
          </p:nvSpPr>
          <p:spPr>
            <a:xfrm>
              <a:off x="325" y="436"/>
              <a:ext cx="80" cy="80"/>
            </a:xfrm>
            <a:prstGeom prst="ellipse">
              <a:avLst/>
            </a:prstGeom>
            <a:solidFill>
              <a:sysClr val="window" lastClr="FFFFFF"/>
            </a:solidFill>
            <a:ln w="25400" cap="flat" cmpd="sng" algn="ctr">
              <a:solidFill>
                <a:srgbClr val="FF0000"/>
              </a:solidFill>
              <a:prstDash val="solid"/>
            </a:ln>
          </p:spPr>
          <p:txBody>
            <a:bodyPr rot="0" vertOverflow="overflow" horzOverflow="overflow" wrap="square" lIns="0" tIns="0" rIns="0" bIns="0" numCol="1" spcCol="0" rtlCol="0" fromWordArt="0" anchor="ctr" anchorCtr="1" forceAA="0" compatLnSpc="1"/>
            <a:lstStyle/>
            <a:p>
              <a:r>
                <a:rPr lang="ja-JP" altLang="en-US" sz="3200">
                  <a:solidFill>
                    <a:schemeClr val="tx1"/>
                  </a:solidFill>
                </a:rPr>
                <a:t>Ｄ</a:t>
              </a:r>
              <a:endParaRPr>
                <a:solidFill>
                  <a:schemeClr val="tx1"/>
                </a:solidFill>
              </a:endParaRPr>
            </a:p>
          </p:txBody>
        </p:sp>
        <p:sp>
          <p:nvSpPr>
            <p:cNvPr id="1142" name="円/楕円 326"/>
            <p:cNvSpPr/>
            <p:nvPr/>
          </p:nvSpPr>
          <p:spPr>
            <a:xfrm>
              <a:off x="325" y="527"/>
              <a:ext cx="80" cy="80"/>
            </a:xfrm>
            <a:prstGeom prst="ellipse">
              <a:avLst/>
            </a:prstGeom>
            <a:solidFill>
              <a:sysClr val="window" lastClr="FFFFFF"/>
            </a:solidFill>
            <a:ln w="25400" cap="flat" cmpd="sng" algn="ctr">
              <a:solidFill>
                <a:schemeClr val="tx1"/>
              </a:solidFill>
              <a:prstDash val="solid"/>
            </a:ln>
          </p:spPr>
          <p:txBody>
            <a:bodyPr rot="0" vertOverflow="overflow" horzOverflow="overflow" wrap="square" lIns="0" tIns="0" rIns="0" bIns="0" numCol="1" spcCol="0" rtlCol="0" fromWordArt="0" anchor="ctr" anchorCtr="1" forceAA="0" compatLnSpc="1"/>
            <a:lstStyle/>
            <a:p>
              <a:r>
                <a:rPr lang="ja-JP" altLang="en-US" sz="3200">
                  <a:solidFill>
                    <a:schemeClr val="tx1"/>
                  </a:solidFill>
                </a:rPr>
                <a:t>Ｅ</a:t>
              </a:r>
              <a:endParaRPr>
                <a:solidFill>
                  <a:schemeClr val="tx1"/>
                </a:solidFill>
              </a:endParaRPr>
            </a:p>
          </p:txBody>
        </p:sp>
        <p:sp>
          <p:nvSpPr>
            <p:cNvPr id="1143" name="円/楕円 328"/>
            <p:cNvSpPr/>
            <p:nvPr/>
          </p:nvSpPr>
          <p:spPr>
            <a:xfrm>
              <a:off x="325" y="619"/>
              <a:ext cx="80" cy="80"/>
            </a:xfrm>
            <a:prstGeom prst="ellipse">
              <a:avLst/>
            </a:prstGeom>
            <a:solidFill>
              <a:sysClr val="window" lastClr="FFFFFF"/>
            </a:solidFill>
            <a:ln w="25400" cap="flat" cmpd="sng" algn="ctr">
              <a:solidFill>
                <a:schemeClr val="tx1"/>
              </a:solidFill>
              <a:prstDash val="solid"/>
            </a:ln>
          </p:spPr>
          <p:txBody>
            <a:bodyPr rot="0" vertOverflow="overflow" horzOverflow="overflow" wrap="square" lIns="0" tIns="0" rIns="0" bIns="0" numCol="1" spcCol="0" rtlCol="0" fromWordArt="0" anchor="ctr" anchorCtr="1" forceAA="0" compatLnSpc="1"/>
            <a:lstStyle/>
            <a:p>
              <a:r>
                <a:rPr lang="ja-JP" altLang="en-US" sz="3200">
                  <a:solidFill>
                    <a:schemeClr val="tx1"/>
                  </a:solidFill>
                </a:rPr>
                <a:t>Ｆ</a:t>
              </a:r>
              <a:endParaRPr>
                <a:solidFill>
                  <a:schemeClr val="tx1"/>
                </a:solidFill>
              </a:endParaRPr>
            </a:p>
          </p:txBody>
        </p:sp>
      </p:grpSp>
      <p:sp>
        <p:nvSpPr>
          <p:cNvPr id="1144" name="図形 134"/>
          <p:cNvSpPr/>
          <p:nvPr/>
        </p:nvSpPr>
        <p:spPr>
          <a:xfrm>
            <a:off x="256084" y="756898"/>
            <a:ext cx="8576198" cy="734852"/>
          </a:xfrm>
          <a:prstGeom prst="roundRect">
            <a:avLst/>
          </a:prstGeom>
          <a:noFill/>
          <a:ln w="762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145" name="タイトル 152"/>
          <p:cNvSpPr>
            <a:spLocks noGrp="1"/>
          </p:cNvSpPr>
          <p:nvPr>
            <p:ph type="title"/>
          </p:nvPr>
        </p:nvSpPr>
        <p:spPr>
          <a:xfrm>
            <a:off x="-180000" y="-164250"/>
            <a:ext cx="4627237" cy="1049274"/>
          </a:xfrm>
        </p:spPr>
        <p:txBody>
          <a:bodyPr>
            <a:normAutofit/>
          </a:bodyPr>
          <a:lstStyle/>
          <a:p>
            <a:r>
              <a:rPr kumimoji="1" lang="ja-JP" altLang="en-US" sz="3600" b="0" dirty="0" smtClean="0">
                <a:solidFill>
                  <a:srgbClr val="008023"/>
                </a:solidFill>
                <a:effectLst/>
                <a:latin typeface="メイリオ" panose="020B0604030504040204" pitchFamily="50" charset="-128"/>
                <a:ea typeface="メイリオ" panose="020B0604030504040204" pitchFamily="50" charset="-128"/>
                <a:cs typeface="メイリオ" panose="020B0604030504040204" pitchFamily="50" charset="-128"/>
              </a:rPr>
              <a:t>２．学習の位置付け</a:t>
            </a:r>
            <a:endParaRPr kumimoji="1" lang="ja-JP" altLang="en-US" b="0" dirty="0">
              <a:solidFill>
                <a:srgbClr val="008023"/>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1" name="タイトル 1"/>
          <p:cNvSpPr>
            <a:spLocks noGrp="1"/>
          </p:cNvSpPr>
          <p:nvPr>
            <p:ph type="title"/>
          </p:nvPr>
        </p:nvSpPr>
        <p:spPr>
          <a:xfrm>
            <a:off x="-180000" y="-164250"/>
            <a:ext cx="4627237" cy="1049274"/>
          </a:xfrm>
        </p:spPr>
        <p:txBody>
          <a:bodyPr>
            <a:normAutofit/>
          </a:bodyPr>
          <a:lstStyle/>
          <a:p>
            <a:r>
              <a:rPr kumimoji="1" lang="ja-JP" altLang="en-US" sz="3600" b="0" dirty="0" smtClean="0">
                <a:solidFill>
                  <a:srgbClr val="008023"/>
                </a:solidFill>
                <a:effectLst/>
                <a:latin typeface="メイリオ" panose="020B0604030504040204" pitchFamily="50" charset="-128"/>
                <a:ea typeface="メイリオ" panose="020B0604030504040204" pitchFamily="50" charset="-128"/>
                <a:cs typeface="メイリオ" panose="020B0604030504040204" pitchFamily="50" charset="-128"/>
              </a:rPr>
              <a:t>２．学習の位置付け</a:t>
            </a:r>
            <a:endParaRPr kumimoji="1" lang="ja-JP" altLang="en-US" b="0" dirty="0">
              <a:solidFill>
                <a:srgbClr val="008023"/>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52" name="コンテンツ プレースホルダー 2"/>
          <p:cNvSpPr>
            <a:spLocks noGrp="1"/>
          </p:cNvSpPr>
          <p:nvPr>
            <p:ph idx="1"/>
          </p:nvPr>
        </p:nvSpPr>
        <p:spPr>
          <a:xfrm>
            <a:off x="457200" y="2454415"/>
            <a:ext cx="8229600" cy="2060618"/>
          </a:xfrm>
        </p:spPr>
        <p:txBody>
          <a:bodyPr/>
          <a:lstStyle/>
          <a:p>
            <a:pPr marL="64008" indent="0">
              <a:buNone/>
            </a:pPr>
            <a:endParaRPr kumimoji="1" lang="en-US" altLang="ja-JP" dirty="0" smtClean="0"/>
          </a:p>
          <a:p>
            <a:pPr marL="64008" indent="0">
              <a:buNone/>
            </a:pPr>
            <a:endParaRPr lang="en-US" altLang="ja-JP" dirty="0"/>
          </a:p>
          <a:p>
            <a:pPr marL="64008" indent="0">
              <a:buNone/>
            </a:pPr>
            <a:endParaRPr kumimoji="1" lang="en-US" altLang="ja-JP" dirty="0" smtClean="0"/>
          </a:p>
          <a:p>
            <a:pPr marL="64008" indent="0">
              <a:buNone/>
            </a:pPr>
            <a:endParaRPr kumimoji="1" lang="ja-JP" altLang="en-US" dirty="0"/>
          </a:p>
        </p:txBody>
      </p:sp>
      <p:sp>
        <p:nvSpPr>
          <p:cNvPr id="1153" name="テキスト ボックス 4"/>
          <p:cNvSpPr txBox="1"/>
          <p:nvPr/>
        </p:nvSpPr>
        <p:spPr>
          <a:xfrm>
            <a:off x="477891" y="2033014"/>
            <a:ext cx="8208912" cy="1618736"/>
          </a:xfrm>
          <a:prstGeom prst="rect">
            <a:avLst/>
          </a:prstGeom>
          <a:noFill/>
          <a:ln>
            <a:solidFill>
              <a:schemeClr val="tx1"/>
            </a:solidFill>
          </a:ln>
        </p:spPr>
        <p:txBody>
          <a:bodyPr wrap="square" tIns="108000" rtlCol="0">
            <a:spAutoFit/>
          </a:bodyPr>
          <a:lstStyle/>
          <a:p>
            <a:pPr marL="64008" indent="-756000">
              <a:spcBef>
                <a:spcPct val="20000"/>
              </a:spcBef>
              <a:buClr>
                <a:srgbClr val="CEB966"/>
              </a:buClr>
              <a:buSzPct val="80000"/>
            </a:pP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Aー①</a:t>
            </a:r>
            <a:endPar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4008" indent="-756000">
              <a:spcBef>
                <a:spcPct val="20000"/>
              </a:spcBef>
              <a:buClr>
                <a:srgbClr val="CEB966"/>
              </a:buClr>
              <a:buSzPct val="80000"/>
            </a:pP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プログラミングを通して、正多角形の意味を基に</a:t>
            </a:r>
            <a:endPar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4008" indent="-756000">
              <a:spcBef>
                <a:spcPct val="20000"/>
              </a:spcBef>
              <a:buClr>
                <a:srgbClr val="CEB966"/>
              </a:buClr>
              <a:buSzPct val="80000"/>
            </a:pP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正多角形をかく場面</a:t>
            </a:r>
          </a:p>
        </p:txBody>
      </p:sp>
      <p:sp>
        <p:nvSpPr>
          <p:cNvPr id="1154" name="テキスト ボックス 5"/>
          <p:cNvSpPr txBox="1"/>
          <p:nvPr/>
        </p:nvSpPr>
        <p:spPr>
          <a:xfrm>
            <a:off x="3349937" y="4115092"/>
            <a:ext cx="5336585" cy="399941"/>
          </a:xfrm>
          <a:prstGeom prst="rect">
            <a:avLst/>
          </a:prstGeom>
          <a:noFill/>
          <a:ln>
            <a:noFill/>
          </a:ln>
        </p:spPr>
        <p:txBody>
          <a:bodyPr wrap="square" tIns="108000" rtlCol="0">
            <a:spAutoFit/>
          </a:bodyPr>
          <a:lstStyle/>
          <a:p>
            <a:pPr marL="64008" indent="-756000">
              <a:spcBef>
                <a:spcPct val="20000"/>
              </a:spcBef>
              <a:buClr>
                <a:srgbClr val="CEB966"/>
              </a:buClr>
              <a:buSzPct val="80000"/>
            </a:pPr>
            <a:r>
              <a:rPr lang="ja-JP" altLang="en-US" sz="1600" i="1" dirty="0" smtClean="0">
                <a:solidFill>
                  <a:schemeClr val="tx1"/>
                </a:solidFill>
                <a:latin typeface="+mn-ea"/>
                <a:cs typeface="メイリオ" panose="020B0604030504040204" pitchFamily="50" charset="-128"/>
              </a:rPr>
              <a:t>「小学校プログラミング教育の手引き（第二版）」より</a:t>
            </a:r>
            <a:endParaRPr lang="en-US" altLang="ja-JP" sz="1600" i="1" dirty="0" smtClean="0">
              <a:solidFill>
                <a:schemeClr val="tx1"/>
              </a:solidFill>
              <a:latin typeface="+mn-ea"/>
              <a:cs typeface="メイリオ" panose="020B0604030504040204" pitchFamily="50" charset="-128"/>
            </a:endParaRPr>
          </a:p>
        </p:txBody>
      </p:sp>
      <p:sp>
        <p:nvSpPr>
          <p:cNvPr id="1155" name="正方形/長方形 148"/>
          <p:cNvSpPr/>
          <p:nvPr/>
        </p:nvSpPr>
        <p:spPr>
          <a:xfrm>
            <a:off x="807212" y="917914"/>
            <a:ext cx="8012788" cy="645836"/>
          </a:xfrm>
          <a:prstGeom prst="rect">
            <a:avLst/>
          </a:prstGeom>
          <a:solidFill>
            <a:srgbClr val="FFA6A6"/>
          </a:solidFill>
          <a:ln w="25400" cap="flat" cmpd="sng" algn="ctr">
            <a:noFill/>
            <a:prstDash val="solid"/>
          </a:ln>
          <a:effectLst>
            <a:outerShdw blurRad="50800" dist="38100" dir="2700000" algn="tl" rotWithShape="0">
              <a:prstClr val="black">
                <a:alpha val="40000"/>
              </a:prstClr>
            </a:outerShdw>
          </a:effectLst>
        </p:spPr>
        <p:txBody>
          <a:bodyPr rot="0" vertOverflow="overflow" horzOverflow="overflow" wrap="square" numCol="1" spcCol="0" rtlCol="0" fromWordArt="0" anchor="ctr" anchorCtr="0" forceAA="0" compatLnSpc="1"/>
          <a:lstStyle/>
          <a:p>
            <a:pPr algn="l"/>
            <a:r>
              <a:rPr lang="ja-JP" altLang="en-US" b="1"/>
              <a:t>　　</a:t>
            </a:r>
            <a:r>
              <a:rPr lang="ja-JP" altLang="en-US" sz="1800" b="1">
                <a:solidFill>
                  <a:schemeClr val="tx1"/>
                </a:solidFill>
                <a:latin typeface="メイリオ"/>
                <a:ea typeface="メイリオ"/>
              </a:rPr>
              <a:t>学習指導要領に例示されている単元等で実施するもの</a:t>
            </a:r>
            <a:r>
              <a:rPr lang="ja-JP" altLang="en-US" sz="1800">
                <a:solidFill>
                  <a:schemeClr val="tx1"/>
                </a:solidFill>
                <a:latin typeface="メイリオ"/>
                <a:ea typeface="メイリオ"/>
              </a:rPr>
              <a:t> </a:t>
            </a:r>
            <a:endParaRPr>
              <a:solidFill>
                <a:schemeClr val="tx1"/>
              </a:solidFill>
              <a:latin typeface="メイリオ"/>
              <a:ea typeface="メイリオ"/>
            </a:endParaRPr>
          </a:p>
        </p:txBody>
      </p:sp>
      <p:sp>
        <p:nvSpPr>
          <p:cNvPr id="1156" name="円/楕円 149"/>
          <p:cNvSpPr/>
          <p:nvPr/>
        </p:nvSpPr>
        <p:spPr>
          <a:xfrm>
            <a:off x="420747" y="915750"/>
            <a:ext cx="695253" cy="645836"/>
          </a:xfrm>
          <a:prstGeom prst="ellipse">
            <a:avLst/>
          </a:prstGeom>
          <a:solidFill>
            <a:sysClr val="window" lastClr="FFFFFF"/>
          </a:solidFill>
          <a:ln w="28575" cap="flat" cmpd="sng" algn="ctr">
            <a:solidFill>
              <a:srgbClr val="FF0000"/>
            </a:solidFill>
            <a:prstDash val="solid"/>
          </a:ln>
        </p:spPr>
        <p:txBody>
          <a:bodyPr rot="0" vertOverflow="overflow" horzOverflow="overflow" wrap="square" lIns="0" tIns="0" rIns="0" bIns="0" numCol="1" spcCol="0" rtlCol="0" fromWordArt="0" anchor="ctr" anchorCtr="1" forceAA="0" compatLnSpc="1"/>
          <a:lstStyle/>
          <a:p>
            <a:r>
              <a:rPr lang="ja-JP" altLang="en-US" sz="3200">
                <a:solidFill>
                  <a:schemeClr val="tx1"/>
                </a:solidFill>
              </a:rPr>
              <a:t>Ａ</a:t>
            </a:r>
            <a:endParaRPr>
              <a:solidFill>
                <a:schemeClr val="tx1"/>
              </a:solidFill>
            </a:endParaRPr>
          </a:p>
        </p:txBody>
      </p:sp>
    </p:spTree>
    <p:extLst>
      <p:ext uri="{BB962C8B-B14F-4D97-AF65-F5344CB8AC3E}">
        <p14:creationId xmlns:p14="http://schemas.microsoft.com/office/powerpoint/2010/main" val="353111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3" grpId="0" animBg="1" autoUpdateAnimBg="0"/>
      <p:bldP spid="115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 name="タイトル 1"/>
          <p:cNvSpPr>
            <a:spLocks noGrp="1"/>
          </p:cNvSpPr>
          <p:nvPr>
            <p:ph type="title"/>
          </p:nvPr>
        </p:nvSpPr>
        <p:spPr>
          <a:xfrm>
            <a:off x="-180000" y="-164250"/>
            <a:ext cx="4627237" cy="1049274"/>
          </a:xfrm>
        </p:spPr>
        <p:txBody>
          <a:bodyPr>
            <a:normAutofit/>
          </a:bodyPr>
          <a:lstStyle/>
          <a:p>
            <a:r>
              <a:rPr kumimoji="1" lang="ja-JP" altLang="en-US" sz="3600" b="0" dirty="0" smtClean="0">
                <a:solidFill>
                  <a:srgbClr val="008023"/>
                </a:solidFill>
                <a:effectLst/>
                <a:latin typeface="メイリオ" panose="020B0604030504040204" pitchFamily="50" charset="-128"/>
                <a:ea typeface="メイリオ" panose="020B0604030504040204" pitchFamily="50" charset="-128"/>
                <a:cs typeface="メイリオ" panose="020B0604030504040204" pitchFamily="50" charset="-128"/>
              </a:rPr>
              <a:t>２．学習の位置付け</a:t>
            </a:r>
            <a:endParaRPr kumimoji="1" lang="ja-JP" altLang="en-US" b="0" dirty="0">
              <a:solidFill>
                <a:srgbClr val="008023"/>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63" name="コンテンツ プレースホルダー 2"/>
          <p:cNvSpPr>
            <a:spLocks noGrp="1"/>
          </p:cNvSpPr>
          <p:nvPr>
            <p:ph idx="1"/>
          </p:nvPr>
        </p:nvSpPr>
        <p:spPr>
          <a:xfrm>
            <a:off x="457200" y="2454415"/>
            <a:ext cx="8229600" cy="2060618"/>
          </a:xfrm>
        </p:spPr>
        <p:txBody>
          <a:bodyPr/>
          <a:lstStyle/>
          <a:p>
            <a:pPr marL="64008" indent="0">
              <a:buNone/>
            </a:pPr>
            <a:endParaRPr kumimoji="1" lang="en-US" altLang="ja-JP" dirty="0" smtClean="0"/>
          </a:p>
          <a:p>
            <a:pPr marL="64008" indent="0">
              <a:buNone/>
            </a:pPr>
            <a:endParaRPr lang="en-US" altLang="ja-JP" dirty="0"/>
          </a:p>
          <a:p>
            <a:pPr marL="64008" indent="0">
              <a:buNone/>
            </a:pPr>
            <a:endParaRPr kumimoji="1" lang="en-US" altLang="ja-JP" dirty="0" smtClean="0"/>
          </a:p>
          <a:p>
            <a:pPr marL="64008" indent="0">
              <a:buNone/>
            </a:pPr>
            <a:endParaRPr kumimoji="1" lang="ja-JP" altLang="en-US" dirty="0"/>
          </a:p>
        </p:txBody>
      </p:sp>
      <p:sp>
        <p:nvSpPr>
          <p:cNvPr id="1164" name="テキスト ボックス 4"/>
          <p:cNvSpPr txBox="1"/>
          <p:nvPr/>
        </p:nvSpPr>
        <p:spPr>
          <a:xfrm>
            <a:off x="477891" y="2033014"/>
            <a:ext cx="8208912" cy="1877269"/>
          </a:xfrm>
          <a:prstGeom prst="rect">
            <a:avLst/>
          </a:prstGeom>
          <a:noFill/>
          <a:ln>
            <a:solidFill>
              <a:schemeClr val="tx1"/>
            </a:solidFill>
          </a:ln>
        </p:spPr>
        <p:txBody>
          <a:bodyPr wrap="square" tIns="108000" rtlCol="0">
            <a:spAutoFit/>
          </a:bodyPr>
          <a:lstStyle/>
          <a:p>
            <a:pPr marL="64008" indent="-756000">
              <a:spcBef>
                <a:spcPct val="20000"/>
              </a:spcBef>
              <a:buClr>
                <a:srgbClr val="CEB966"/>
              </a:buClr>
              <a:buSzPct val="80000"/>
            </a:pP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正多角形の作図を行う学習に関連して、正確な繰り返し作業を行う必要があり、更に一部を変えることでいろいろな正多角形を同様に考えることができる場面などで取り扱うこと</a:t>
            </a:r>
          </a:p>
        </p:txBody>
      </p:sp>
      <p:sp>
        <p:nvSpPr>
          <p:cNvPr id="1165" name="テキスト ボックス 5"/>
          <p:cNvSpPr txBox="1"/>
          <p:nvPr/>
        </p:nvSpPr>
        <p:spPr>
          <a:xfrm>
            <a:off x="3349937" y="4115092"/>
            <a:ext cx="5336585" cy="399941"/>
          </a:xfrm>
          <a:prstGeom prst="rect">
            <a:avLst/>
          </a:prstGeom>
          <a:noFill/>
          <a:ln>
            <a:noFill/>
          </a:ln>
        </p:spPr>
        <p:txBody>
          <a:bodyPr wrap="square" tIns="108000" rtlCol="0">
            <a:spAutoFit/>
          </a:bodyPr>
          <a:lstStyle/>
          <a:p>
            <a:pPr marL="64008" indent="-756000" algn="r">
              <a:spcBef>
                <a:spcPct val="20000"/>
              </a:spcBef>
              <a:buClr>
                <a:srgbClr val="CEB966"/>
              </a:buClr>
              <a:buSzPct val="80000"/>
            </a:pPr>
            <a:r>
              <a:rPr lang="ja-JP" altLang="en-US" sz="1600" i="1" dirty="0" smtClean="0">
                <a:solidFill>
                  <a:schemeClr val="tx1"/>
                </a:solidFill>
                <a:latin typeface="+mn-ea"/>
                <a:cs typeface="メイリオ" panose="020B0604030504040204" pitchFamily="50" charset="-128"/>
              </a:rPr>
              <a:t>「学習指導要領」より</a:t>
            </a:r>
            <a:endParaRPr lang="en-US" altLang="ja-JP" sz="1600" i="1" dirty="0" smtClean="0">
              <a:solidFill>
                <a:schemeClr val="tx1"/>
              </a:solidFill>
              <a:latin typeface="+mn-ea"/>
              <a:cs typeface="メイリオ" panose="020B0604030504040204" pitchFamily="50" charset="-128"/>
            </a:endParaRPr>
          </a:p>
        </p:txBody>
      </p:sp>
      <p:sp>
        <p:nvSpPr>
          <p:cNvPr id="1166" name="正方形/長方形 148"/>
          <p:cNvSpPr/>
          <p:nvPr/>
        </p:nvSpPr>
        <p:spPr>
          <a:xfrm>
            <a:off x="807212" y="917914"/>
            <a:ext cx="8012788" cy="645836"/>
          </a:xfrm>
          <a:prstGeom prst="rect">
            <a:avLst/>
          </a:prstGeom>
          <a:solidFill>
            <a:srgbClr val="FFA6A6"/>
          </a:solidFill>
          <a:ln w="25400" cap="flat" cmpd="sng" algn="ctr">
            <a:noFill/>
            <a:prstDash val="solid"/>
          </a:ln>
          <a:effectLst>
            <a:outerShdw blurRad="50800" dist="38100" dir="2700000" algn="tl" rotWithShape="0">
              <a:prstClr val="black">
                <a:alpha val="40000"/>
              </a:prstClr>
            </a:outerShdw>
          </a:effectLst>
        </p:spPr>
        <p:txBody>
          <a:bodyPr rot="0" vertOverflow="overflow" horzOverflow="overflow" wrap="square" numCol="1" spcCol="0" rtlCol="0" fromWordArt="0" anchor="ctr" anchorCtr="0" forceAA="0" compatLnSpc="1"/>
          <a:lstStyle/>
          <a:p>
            <a:pPr algn="l"/>
            <a:r>
              <a:rPr lang="ja-JP" altLang="en-US" b="1"/>
              <a:t>　　</a:t>
            </a:r>
            <a:r>
              <a:rPr lang="ja-JP" altLang="en-US" sz="1800" b="1">
                <a:solidFill>
                  <a:schemeClr val="tx1"/>
                </a:solidFill>
                <a:latin typeface="メイリオ"/>
                <a:ea typeface="メイリオ"/>
              </a:rPr>
              <a:t>学習指導要領に例示されている単元等で実施するもの</a:t>
            </a:r>
            <a:r>
              <a:rPr lang="ja-JP" altLang="en-US" sz="1800">
                <a:solidFill>
                  <a:schemeClr val="tx1"/>
                </a:solidFill>
                <a:latin typeface="メイリオ"/>
                <a:ea typeface="メイリオ"/>
              </a:rPr>
              <a:t> </a:t>
            </a:r>
            <a:endParaRPr>
              <a:solidFill>
                <a:schemeClr val="tx1"/>
              </a:solidFill>
              <a:latin typeface="メイリオ"/>
              <a:ea typeface="メイリオ"/>
            </a:endParaRPr>
          </a:p>
        </p:txBody>
      </p:sp>
      <p:sp>
        <p:nvSpPr>
          <p:cNvPr id="1167" name="円/楕円 149"/>
          <p:cNvSpPr/>
          <p:nvPr/>
        </p:nvSpPr>
        <p:spPr>
          <a:xfrm>
            <a:off x="420747" y="915750"/>
            <a:ext cx="695253" cy="645836"/>
          </a:xfrm>
          <a:prstGeom prst="ellipse">
            <a:avLst/>
          </a:prstGeom>
          <a:solidFill>
            <a:sysClr val="window" lastClr="FFFFFF"/>
          </a:solidFill>
          <a:ln w="28575" cap="flat" cmpd="sng" algn="ctr">
            <a:solidFill>
              <a:srgbClr val="FF0000"/>
            </a:solidFill>
            <a:prstDash val="solid"/>
          </a:ln>
        </p:spPr>
        <p:txBody>
          <a:bodyPr rot="0" vertOverflow="overflow" horzOverflow="overflow" wrap="square" lIns="0" tIns="0" rIns="0" bIns="0" numCol="1" spcCol="0" rtlCol="0" fromWordArt="0" anchor="ctr" anchorCtr="1" forceAA="0" compatLnSpc="1"/>
          <a:lstStyle/>
          <a:p>
            <a:r>
              <a:rPr lang="ja-JP" altLang="en-US" sz="3200">
                <a:solidFill>
                  <a:schemeClr val="tx1"/>
                </a:solidFill>
              </a:rPr>
              <a:t>Ａ</a:t>
            </a:r>
            <a:endParaRPr>
              <a:solidFill>
                <a:schemeClr val="tx1"/>
              </a:solidFill>
            </a:endParaRPr>
          </a:p>
        </p:txBody>
      </p:sp>
      <p:sp>
        <p:nvSpPr>
          <p:cNvPr id="1168" name="直線 99"/>
          <p:cNvSpPr/>
          <p:nvPr/>
        </p:nvSpPr>
        <p:spPr>
          <a:xfrm flipV="1">
            <a:off x="6954556" y="2518253"/>
            <a:ext cx="758532" cy="0"/>
          </a:xfrm>
          <a:prstGeom prst="line">
            <a:avLst/>
          </a:prstGeom>
          <a:ln w="57150" cap="flat" cmpd="sng" algn="ctr">
            <a:solidFill>
              <a:srgbClr val="FF0000"/>
            </a:solidFill>
            <a:prstDash val="solid"/>
            <a:miter lim="800000"/>
          </a:ln>
        </p:spPr>
        <p:style>
          <a:lnRef idx="1">
            <a:schemeClr val="accent2"/>
          </a:lnRef>
          <a:fillRef idx="0">
            <a:schemeClr val="accent2"/>
          </a:fillRef>
          <a:effectRef idx="0">
            <a:schemeClr val="accent2"/>
          </a:effectRef>
          <a:fontRef idx="minor">
            <a:schemeClr val="tx1"/>
          </a:fontRef>
        </p:style>
      </p:sp>
      <p:sp>
        <p:nvSpPr>
          <p:cNvPr id="1169" name="直線 100"/>
          <p:cNvSpPr/>
          <p:nvPr/>
        </p:nvSpPr>
        <p:spPr>
          <a:xfrm flipV="1">
            <a:off x="6355892" y="2922740"/>
            <a:ext cx="2090669" cy="0"/>
          </a:xfrm>
          <a:prstGeom prst="line">
            <a:avLst/>
          </a:prstGeom>
          <a:ln w="57150" cap="flat" cmpd="sng" algn="ctr">
            <a:solidFill>
              <a:srgbClr val="FF0000"/>
            </a:solidFill>
            <a:prstDash val="solid"/>
            <a:miter lim="800000"/>
          </a:ln>
        </p:spPr>
        <p:style>
          <a:lnRef idx="1">
            <a:schemeClr val="accent2"/>
          </a:lnRef>
          <a:fillRef idx="0">
            <a:schemeClr val="accent2"/>
          </a:fillRef>
          <a:effectRef idx="0">
            <a:schemeClr val="accent2"/>
          </a:effectRef>
          <a:fontRef idx="minor">
            <a:schemeClr val="tx1"/>
          </a:fontRef>
        </p:style>
      </p:sp>
    </p:spTree>
    <p:extLst>
      <p:ext uri="{BB962C8B-B14F-4D97-AF65-F5344CB8AC3E}">
        <p14:creationId xmlns:p14="http://schemas.microsoft.com/office/powerpoint/2010/main" val="353111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68"/>
                                        </p:tgtEl>
                                        <p:attrNameLst>
                                          <p:attrName>style.visibility</p:attrName>
                                        </p:attrNameLst>
                                      </p:cBhvr>
                                      <p:to>
                                        <p:strVal val="visible"/>
                                      </p:to>
                                    </p:set>
                                    <p:animEffect transition="in" filter="fade">
                                      <p:cBhvr>
                                        <p:cTn id="13" dur="500"/>
                                        <p:tgtEl>
                                          <p:spTgt spid="116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69"/>
                                        </p:tgtEl>
                                        <p:attrNameLst>
                                          <p:attrName>style.visibility</p:attrName>
                                        </p:attrNameLst>
                                      </p:cBhvr>
                                      <p:to>
                                        <p:strVal val="visible"/>
                                      </p:to>
                                    </p:set>
                                    <p:animEffect transition="in" filter="fade">
                                      <p:cBhvr>
                                        <p:cTn id="18" dur="500"/>
                                        <p:tgtEl>
                                          <p:spTgt spid="1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4" grpId="0" animBg="1" autoUpdateAnimBg="0"/>
      <p:bldP spid="1165" grpId="0" autoUpdateAnimBg="0"/>
      <p:bldP spid="1168" grpId="0" animBg="1" autoUpdateAnimBg="0"/>
      <p:bldP spid="116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 name="タイトル 1"/>
          <p:cNvSpPr>
            <a:spLocks noGrp="1"/>
          </p:cNvSpPr>
          <p:nvPr>
            <p:ph type="title"/>
          </p:nvPr>
        </p:nvSpPr>
        <p:spPr>
          <a:xfrm>
            <a:off x="-180000" y="-164250"/>
            <a:ext cx="4627237" cy="1049274"/>
          </a:xfrm>
        </p:spPr>
        <p:txBody>
          <a:bodyPr>
            <a:normAutofit/>
          </a:bodyPr>
          <a:lstStyle/>
          <a:p>
            <a:r>
              <a:rPr kumimoji="1" lang="ja-JP" altLang="en-US" sz="3600" b="0" dirty="0" smtClean="0">
                <a:solidFill>
                  <a:srgbClr val="008023"/>
                </a:solidFill>
                <a:effectLst/>
                <a:latin typeface="メイリオ" panose="020B0604030504040204" pitchFamily="50" charset="-128"/>
                <a:ea typeface="メイリオ" panose="020B0604030504040204" pitchFamily="50" charset="-128"/>
                <a:cs typeface="メイリオ" panose="020B0604030504040204" pitchFamily="50" charset="-128"/>
              </a:rPr>
              <a:t>２．学習の位置付け</a:t>
            </a:r>
            <a:endParaRPr kumimoji="1" lang="ja-JP" altLang="en-US" b="0" dirty="0">
              <a:solidFill>
                <a:srgbClr val="008023"/>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76" name="コンテンツ プレースホルダー 2"/>
          <p:cNvSpPr>
            <a:spLocks noGrp="1"/>
          </p:cNvSpPr>
          <p:nvPr>
            <p:ph idx="1"/>
          </p:nvPr>
        </p:nvSpPr>
        <p:spPr>
          <a:xfrm>
            <a:off x="457200" y="2454415"/>
            <a:ext cx="8229600" cy="2060618"/>
          </a:xfrm>
        </p:spPr>
        <p:txBody>
          <a:bodyPr/>
          <a:lstStyle/>
          <a:p>
            <a:pPr marL="64008" indent="0">
              <a:buNone/>
            </a:pPr>
            <a:endParaRPr kumimoji="1" lang="en-US" altLang="ja-JP" dirty="0" smtClean="0"/>
          </a:p>
          <a:p>
            <a:pPr marL="64008" indent="0">
              <a:buNone/>
            </a:pPr>
            <a:endParaRPr lang="en-US" altLang="ja-JP" dirty="0"/>
          </a:p>
          <a:p>
            <a:pPr marL="64008" indent="0">
              <a:buNone/>
            </a:pPr>
            <a:endParaRPr kumimoji="1" lang="en-US" altLang="ja-JP" dirty="0" smtClean="0"/>
          </a:p>
          <a:p>
            <a:pPr marL="64008" indent="0">
              <a:buNone/>
            </a:pPr>
            <a:endParaRPr kumimoji="1" lang="ja-JP" altLang="en-US" dirty="0"/>
          </a:p>
        </p:txBody>
      </p:sp>
      <p:sp>
        <p:nvSpPr>
          <p:cNvPr id="1177" name="正方形/長方形 148"/>
          <p:cNvSpPr/>
          <p:nvPr/>
        </p:nvSpPr>
        <p:spPr>
          <a:xfrm>
            <a:off x="807212" y="917914"/>
            <a:ext cx="8012788" cy="645836"/>
          </a:xfrm>
          <a:prstGeom prst="rect">
            <a:avLst/>
          </a:prstGeom>
          <a:solidFill>
            <a:srgbClr val="FFA6A6"/>
          </a:solidFill>
          <a:ln w="25400" cap="flat" cmpd="sng" algn="ctr">
            <a:noFill/>
            <a:prstDash val="solid"/>
          </a:ln>
          <a:effectLst>
            <a:outerShdw blurRad="50800" dist="38100" dir="2700000" algn="tl" rotWithShape="0">
              <a:prstClr val="black">
                <a:alpha val="40000"/>
              </a:prstClr>
            </a:outerShdw>
          </a:effectLst>
        </p:spPr>
        <p:txBody>
          <a:bodyPr rot="0" vertOverflow="overflow" horzOverflow="overflow" wrap="square" numCol="1" spcCol="0" rtlCol="0" fromWordArt="0" anchor="ctr" anchorCtr="0" forceAA="0" compatLnSpc="1"/>
          <a:lstStyle/>
          <a:p>
            <a:pPr algn="l"/>
            <a:r>
              <a:rPr lang="ja-JP" altLang="en-US" b="1"/>
              <a:t>　　</a:t>
            </a:r>
            <a:r>
              <a:rPr lang="ja-JP" altLang="en-US" sz="1800" b="1">
                <a:solidFill>
                  <a:schemeClr val="tx1"/>
                </a:solidFill>
                <a:latin typeface="メイリオ"/>
                <a:ea typeface="メイリオ"/>
              </a:rPr>
              <a:t>学習指導要領に例示されている単元等で実施するもの</a:t>
            </a:r>
            <a:r>
              <a:rPr lang="ja-JP" altLang="en-US" sz="1800">
                <a:solidFill>
                  <a:schemeClr val="tx1"/>
                </a:solidFill>
                <a:latin typeface="メイリオ"/>
                <a:ea typeface="メイリオ"/>
              </a:rPr>
              <a:t> </a:t>
            </a:r>
            <a:endParaRPr>
              <a:solidFill>
                <a:schemeClr val="tx1"/>
              </a:solidFill>
              <a:latin typeface="メイリオ"/>
              <a:ea typeface="メイリオ"/>
            </a:endParaRPr>
          </a:p>
        </p:txBody>
      </p:sp>
      <p:sp>
        <p:nvSpPr>
          <p:cNvPr id="1178" name="円/楕円 149"/>
          <p:cNvSpPr/>
          <p:nvPr/>
        </p:nvSpPr>
        <p:spPr>
          <a:xfrm>
            <a:off x="420747" y="915750"/>
            <a:ext cx="695253" cy="645836"/>
          </a:xfrm>
          <a:prstGeom prst="ellipse">
            <a:avLst/>
          </a:prstGeom>
          <a:solidFill>
            <a:sysClr val="window" lastClr="FFFFFF"/>
          </a:solidFill>
          <a:ln w="28575" cap="flat" cmpd="sng" algn="ctr">
            <a:solidFill>
              <a:srgbClr val="FF0000"/>
            </a:solidFill>
            <a:prstDash val="solid"/>
          </a:ln>
        </p:spPr>
        <p:txBody>
          <a:bodyPr rot="0" vertOverflow="overflow" horzOverflow="overflow" wrap="square" lIns="0" tIns="0" rIns="0" bIns="0" numCol="1" spcCol="0" rtlCol="0" fromWordArt="0" anchor="ctr" anchorCtr="1" forceAA="0" compatLnSpc="1"/>
          <a:lstStyle/>
          <a:p>
            <a:r>
              <a:rPr lang="ja-JP" altLang="en-US" sz="3200">
                <a:solidFill>
                  <a:schemeClr val="tx1"/>
                </a:solidFill>
              </a:rPr>
              <a:t>Ａ</a:t>
            </a:r>
            <a:endParaRPr>
              <a:solidFill>
                <a:schemeClr val="tx1"/>
              </a:solidFill>
            </a:endParaRPr>
          </a:p>
        </p:txBody>
      </p:sp>
      <p:pic>
        <p:nvPicPr>
          <p:cNvPr id="1179" name="図 1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19" y="1754867"/>
            <a:ext cx="5082875" cy="3387743"/>
          </a:xfrm>
          <a:prstGeom prst="rect">
            <a:avLst/>
          </a:prstGeom>
        </p:spPr>
      </p:pic>
    </p:spTree>
    <p:extLst>
      <p:ext uri="{BB962C8B-B14F-4D97-AF65-F5344CB8AC3E}">
        <p14:creationId xmlns:p14="http://schemas.microsoft.com/office/powerpoint/2010/main" val="3531114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 name="タイトル 460"/>
          <p:cNvSpPr/>
          <p:nvPr/>
        </p:nvSpPr>
        <p:spPr>
          <a:xfrm>
            <a:off x="0" y="0"/>
            <a:ext cx="6948084" cy="943572"/>
          </a:xfrm>
          <a:prstGeom prst="rect">
            <a:avLst/>
          </a:prstGeom>
        </p:spPr>
        <p:txBody>
          <a:bodyPr>
            <a:normAutofit fontScale="92500"/>
          </a:bodyPr>
          <a:lst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kumimoji="1" lang="ja-JP" altLang="en-US" sz="3600" b="0" dirty="0">
                <a:solidFill>
                  <a:srgbClr val="008023"/>
                </a:solidFill>
                <a:latin typeface="メイリオ"/>
                <a:ea typeface="メイリオ"/>
              </a:rPr>
              <a:t>３．プログラミング教材について</a:t>
            </a:r>
            <a:endParaRPr kumimoji="1" lang="ja-JP" altLang="en-US" b="0" dirty="0">
              <a:solidFill>
                <a:srgbClr val="008023"/>
              </a:solidFill>
              <a:latin typeface="メイリオ"/>
              <a:ea typeface="メイリオ"/>
            </a:endParaRPr>
          </a:p>
        </p:txBody>
      </p:sp>
      <p:pic>
        <p:nvPicPr>
          <p:cNvPr id="1186" name="オブジェクト 167"/>
          <p:cNvPicPr/>
          <p:nvPr/>
        </p:nvPicPr>
        <p:blipFill>
          <a:blip r:embed="rId3" cstate="email">
            <a:extLst>
              <a:ext uri="{28A0092B-C50C-407E-A947-70E740481C1C}">
                <a14:useLocalDpi xmlns:a14="http://schemas.microsoft.com/office/drawing/2010/main"/>
              </a:ext>
            </a:extLst>
          </a:blip>
          <a:srcRect/>
          <a:stretch>
            <a:fillRect/>
          </a:stretch>
        </p:blipFill>
        <p:spPr>
          <a:xfrm>
            <a:off x="323511" y="628167"/>
            <a:ext cx="5762222" cy="4030274"/>
          </a:xfrm>
          <a:prstGeom prst="rect">
            <a:avLst/>
          </a:prstGeom>
          <a:noFill/>
          <a:ln>
            <a:miter/>
          </a:ln>
        </p:spPr>
      </p:pic>
      <p:sp>
        <p:nvSpPr>
          <p:cNvPr id="1187" name="オブジェクト 168"/>
          <p:cNvSpPr>
            <a:spLocks noChangeArrowheads="1"/>
          </p:cNvSpPr>
          <p:nvPr/>
        </p:nvSpPr>
        <p:spPr>
          <a:xfrm>
            <a:off x="6299653" y="4296698"/>
            <a:ext cx="2596701" cy="723487"/>
          </a:xfrm>
          <a:prstGeom prst="rect">
            <a:avLst/>
          </a:prstGeom>
          <a:solidFill>
            <a:srgbClr val="FFFFFF"/>
          </a:solidFill>
          <a:ln w="25400" cap="flat" cmpd="sng">
            <a:solidFill>
              <a:srgbClr val="1F497D"/>
            </a:solidFill>
            <a:prstDash val="solid"/>
            <a:miter/>
          </a:ln>
        </p:spPr>
        <p:txBody>
          <a:bodyPr/>
          <a:lstStyle/>
          <a:p>
            <a:r>
              <a:rPr lang="ja-JP" altLang="en-US"/>
              <a:t>プログル</a:t>
            </a:r>
          </a:p>
          <a:p>
            <a:r>
              <a:rPr lang="ja-JP" altLang="en-US"/>
              <a:t>（みんなのコード）</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 name="タイトル 1"/>
          <p:cNvSpPr>
            <a:spLocks noGrp="1"/>
          </p:cNvSpPr>
          <p:nvPr>
            <p:ph type="title"/>
          </p:nvPr>
        </p:nvSpPr>
        <p:spPr>
          <a:xfrm>
            <a:off x="0" y="0"/>
            <a:ext cx="4740676" cy="943572"/>
          </a:xfrm>
        </p:spPr>
        <p:txBody>
          <a:bodyPr>
            <a:normAutofit/>
          </a:bodyPr>
          <a:lstStyle/>
          <a:p>
            <a:pPr algn="l"/>
            <a:r>
              <a:rPr kumimoji="1" lang="ja-JP" altLang="en-US" sz="3600" b="0" dirty="0">
                <a:solidFill>
                  <a:srgbClr val="008023"/>
                </a:solidFill>
                <a:latin typeface="メイリオ"/>
                <a:ea typeface="メイリオ"/>
              </a:rPr>
              <a:t>４．授業のポイント</a:t>
            </a:r>
            <a:endParaRPr kumimoji="1" lang="ja-JP" altLang="en-US" b="0" dirty="0">
              <a:solidFill>
                <a:srgbClr val="008023"/>
              </a:solidFill>
              <a:latin typeface="メイリオ"/>
              <a:ea typeface="メイリオ"/>
            </a:endParaRPr>
          </a:p>
        </p:txBody>
      </p:sp>
      <p:sp>
        <p:nvSpPr>
          <p:cNvPr id="1194" name="テキスト ボックス 3"/>
          <p:cNvSpPr txBox="1"/>
          <p:nvPr/>
        </p:nvSpPr>
        <p:spPr>
          <a:xfrm>
            <a:off x="483278" y="813983"/>
            <a:ext cx="8208912" cy="615385"/>
          </a:xfrm>
          <a:prstGeom prst="rect">
            <a:avLst/>
          </a:prstGeom>
          <a:solidFill>
            <a:schemeClr val="accent1">
              <a:lumMod val="75000"/>
            </a:schemeClr>
          </a:solidFill>
        </p:spPr>
        <p:txBody>
          <a:bodyPr wrap="square" tIns="108000" rtlCol="0">
            <a:spAutoFit/>
          </a:bodyPr>
          <a:lstStyle/>
          <a:p>
            <a:pPr marL="64008" algn="ctr">
              <a:spcBef>
                <a:spcPct val="20000"/>
              </a:spcBef>
              <a:buClr>
                <a:srgbClr val="CEB966"/>
              </a:buClr>
              <a:buSzPct val="80000"/>
            </a:pPr>
            <a:r>
              <a:rPr lang="ja-JP" altLang="en-US" sz="3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プログラミング的思考の活用</a:t>
            </a:r>
            <a:endParaRPr lang="en-US" altLang="ja-JP" sz="3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95" name="オブジェクト 15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55372" y="1558071"/>
            <a:ext cx="7936819" cy="3419941"/>
          </a:xfrm>
          <a:prstGeom prst="rect">
            <a:avLst/>
          </a:prstGeom>
          <a:ln/>
        </p:spPr>
      </p:pic>
      <p:sp>
        <p:nvSpPr>
          <p:cNvPr id="1196" name="テキスト ボックス 159"/>
          <p:cNvSpPr txBox="1"/>
          <p:nvPr/>
        </p:nvSpPr>
        <p:spPr>
          <a:xfrm>
            <a:off x="2664573" y="2193433"/>
            <a:ext cx="1156347" cy="748532"/>
          </a:xfrm>
          <a:prstGeom prst="rect">
            <a:avLst/>
          </a:prstGeom>
          <a:solidFill>
            <a:schemeClr val="lt1">
              <a:alpha val="0"/>
            </a:schemeClr>
          </a:solidFill>
          <a:ln w="63500" cap="flat" cmpd="sng" algn="ctr">
            <a:solidFill>
              <a:srgbClr val="FF0000"/>
            </a:solidFill>
            <a:prstDash val="solid"/>
            <a:miter lim="800000"/>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kumimoji="1" lang="ja-JP" altLang="en-US" sz="3600" dirty="0"/>
          </a:p>
        </p:txBody>
      </p:sp>
      <p:sp>
        <p:nvSpPr>
          <p:cNvPr id="1197" name="テキスト ボックス 160"/>
          <p:cNvSpPr txBox="1"/>
          <p:nvPr/>
        </p:nvSpPr>
        <p:spPr>
          <a:xfrm>
            <a:off x="4155983" y="2193433"/>
            <a:ext cx="1345987" cy="749503"/>
          </a:xfrm>
          <a:prstGeom prst="rect">
            <a:avLst/>
          </a:prstGeom>
          <a:solidFill>
            <a:schemeClr val="lt1">
              <a:alpha val="0"/>
            </a:schemeClr>
          </a:solidFill>
          <a:ln w="63500" cap="flat" cmpd="sng" algn="ctr">
            <a:solidFill>
              <a:srgbClr val="FF00FF"/>
            </a:solidFill>
            <a:prstDash val="solid"/>
            <a:miter lim="800000"/>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a:p>
        </p:txBody>
      </p:sp>
      <p:sp>
        <p:nvSpPr>
          <p:cNvPr id="1198" name="テキスト ボックス 161"/>
          <p:cNvSpPr txBox="1"/>
          <p:nvPr/>
        </p:nvSpPr>
        <p:spPr>
          <a:xfrm>
            <a:off x="5835292" y="2192687"/>
            <a:ext cx="1072282" cy="749278"/>
          </a:xfrm>
          <a:prstGeom prst="rect">
            <a:avLst/>
          </a:prstGeom>
          <a:solidFill>
            <a:schemeClr val="lt1">
              <a:alpha val="0"/>
            </a:schemeClr>
          </a:solidFill>
          <a:ln w="63500" cap="flat" cmpd="sng" algn="ctr">
            <a:solidFill>
              <a:srgbClr val="00B050"/>
            </a:solidFill>
            <a:prstDash val="solid"/>
            <a:miter lim="800000"/>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a:p>
        </p:txBody>
      </p:sp>
      <p:sp>
        <p:nvSpPr>
          <p:cNvPr id="1199" name="テキスト ボックス 162"/>
          <p:cNvSpPr txBox="1"/>
          <p:nvPr/>
        </p:nvSpPr>
        <p:spPr>
          <a:xfrm>
            <a:off x="3331297" y="3322822"/>
            <a:ext cx="3021979" cy="360140"/>
          </a:xfrm>
          <a:prstGeom prst="rect">
            <a:avLst/>
          </a:prstGeom>
          <a:solidFill>
            <a:schemeClr val="lt1">
              <a:alpha val="0"/>
            </a:schemeClr>
          </a:solidFill>
          <a:ln w="63500" cap="flat" cmpd="sng" algn="ctr">
            <a:solidFill>
              <a:srgbClr val="FFC000"/>
            </a:solidFill>
            <a:prstDash val="solid"/>
            <a:miter lim="800000"/>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a:p>
        </p:txBody>
      </p:sp>
      <p:sp>
        <p:nvSpPr>
          <p:cNvPr id="1200" name="テキスト ボックス 164"/>
          <p:cNvSpPr txBox="1"/>
          <p:nvPr/>
        </p:nvSpPr>
        <p:spPr>
          <a:xfrm>
            <a:off x="7553137" y="2174533"/>
            <a:ext cx="997077" cy="1065229"/>
          </a:xfrm>
          <a:prstGeom prst="rect">
            <a:avLst/>
          </a:prstGeom>
          <a:solidFill>
            <a:schemeClr val="lt1">
              <a:alpha val="0"/>
            </a:schemeClr>
          </a:solidFill>
          <a:ln w="88900" cap="flat" cmpd="sng" algn="ctr">
            <a:solidFill>
              <a:srgbClr val="FF0000"/>
            </a:solidFill>
            <a:prstDash val="solid"/>
            <a:miter lim="800000"/>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kumimoji="1" lang="ja-JP" altLang="en-US" sz="3600" dirty="0"/>
          </a:p>
        </p:txBody>
      </p:sp>
      <p:sp>
        <p:nvSpPr>
          <p:cNvPr id="1201" name="テキスト ボックス 230"/>
          <p:cNvSpPr txBox="1"/>
          <p:nvPr/>
        </p:nvSpPr>
        <p:spPr>
          <a:xfrm>
            <a:off x="483278" y="4455685"/>
            <a:ext cx="1453127" cy="522327"/>
          </a:xfrm>
          <a:prstGeom prst="rect">
            <a:avLst/>
          </a:prstGeom>
          <a:ln w="63500" cap="flat" cmpd="sng" algn="ctr">
            <a:solidFill>
              <a:srgbClr val="FF0000"/>
            </a:solidFill>
            <a:prstDash val="solid"/>
            <a:miter lim="800000"/>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2800" b="1" dirty="0"/>
              <a:t>細分化</a:t>
            </a:r>
            <a:endParaRPr kumimoji="1" lang="ja-JP" altLang="en-US" sz="3600" b="1" dirty="0"/>
          </a:p>
        </p:txBody>
      </p:sp>
      <p:sp>
        <p:nvSpPr>
          <p:cNvPr id="1202" name="テキスト ボックス 231"/>
          <p:cNvSpPr txBox="1"/>
          <p:nvPr/>
        </p:nvSpPr>
        <p:spPr>
          <a:xfrm>
            <a:off x="2530310" y="4455685"/>
            <a:ext cx="1625673" cy="522327"/>
          </a:xfrm>
          <a:prstGeom prst="rect">
            <a:avLst/>
          </a:prstGeom>
          <a:ln w="63500" cap="flat" cmpd="sng" algn="ctr">
            <a:solidFill>
              <a:srgbClr val="FF00FF"/>
            </a:solidFill>
            <a:prstDash val="solid"/>
            <a:miter lim="800000"/>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800" b="1" dirty="0"/>
              <a:t>命令化</a:t>
            </a:r>
            <a:endParaRPr b="1"/>
          </a:p>
        </p:txBody>
      </p:sp>
      <p:sp>
        <p:nvSpPr>
          <p:cNvPr id="1203" name="テキスト ボックス 232"/>
          <p:cNvSpPr txBox="1"/>
          <p:nvPr/>
        </p:nvSpPr>
        <p:spPr>
          <a:xfrm>
            <a:off x="4740676" y="4455685"/>
            <a:ext cx="1815431" cy="522327"/>
          </a:xfrm>
          <a:prstGeom prst="rect">
            <a:avLst/>
          </a:prstGeom>
          <a:ln w="63500" cap="flat" cmpd="sng" algn="ctr">
            <a:solidFill>
              <a:srgbClr val="00B050"/>
            </a:solidFill>
            <a:prstDash val="solid"/>
            <a:miter lim="800000"/>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800" b="1" dirty="0"/>
              <a:t>組合せ</a:t>
            </a:r>
            <a:endParaRPr b="1"/>
          </a:p>
        </p:txBody>
      </p:sp>
      <p:sp>
        <p:nvSpPr>
          <p:cNvPr id="1204" name="テキスト ボックス 233"/>
          <p:cNvSpPr txBox="1"/>
          <p:nvPr/>
        </p:nvSpPr>
        <p:spPr>
          <a:xfrm>
            <a:off x="7020000" y="4455685"/>
            <a:ext cx="1834455" cy="522327"/>
          </a:xfrm>
          <a:prstGeom prst="rect">
            <a:avLst/>
          </a:prstGeom>
          <a:ln w="63500" cap="flat" cmpd="sng" algn="ctr">
            <a:solidFill>
              <a:srgbClr val="FFC000"/>
            </a:solidFill>
            <a:prstDash val="solid"/>
            <a:miter lim="800000"/>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800" b="1" dirty="0"/>
              <a:t>試行錯誤</a:t>
            </a:r>
            <a:endParaRPr b="1"/>
          </a:p>
        </p:txBody>
      </p:sp>
    </p:spTree>
    <p:extLst>
      <p:ext uri="{BB962C8B-B14F-4D97-AF65-F5344CB8AC3E}">
        <p14:creationId xmlns:p14="http://schemas.microsoft.com/office/powerpoint/2010/main" val="289674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94"/>
                                        </p:tgtEl>
                                        <p:attrNameLst>
                                          <p:attrName>style.visibility</p:attrName>
                                        </p:attrNameLst>
                                      </p:cBhvr>
                                      <p:to>
                                        <p:strVal val="visible"/>
                                      </p:to>
                                    </p:set>
                                    <p:animEffect transition="in" filter="fade">
                                      <p:cBhvr>
                                        <p:cTn id="7" dur="500"/>
                                        <p:tgtEl>
                                          <p:spTgt spid="1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4"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 name="タイトル 1"/>
          <p:cNvSpPr>
            <a:spLocks noGrp="1"/>
          </p:cNvSpPr>
          <p:nvPr>
            <p:ph type="title"/>
          </p:nvPr>
        </p:nvSpPr>
        <p:spPr>
          <a:xfrm>
            <a:off x="0" y="0"/>
            <a:ext cx="4740676" cy="943572"/>
          </a:xfrm>
        </p:spPr>
        <p:txBody>
          <a:bodyPr>
            <a:normAutofit/>
          </a:bodyPr>
          <a:lstStyle/>
          <a:p>
            <a:pPr algn="l"/>
            <a:r>
              <a:rPr kumimoji="1" lang="ja-JP" altLang="en-US" sz="3600" b="0" dirty="0">
                <a:solidFill>
                  <a:srgbClr val="008023"/>
                </a:solidFill>
                <a:latin typeface="メイリオ"/>
                <a:ea typeface="メイリオ"/>
              </a:rPr>
              <a:t>４．授業のポイント</a:t>
            </a:r>
            <a:endParaRPr kumimoji="1" lang="ja-JP" altLang="en-US" b="0" dirty="0">
              <a:solidFill>
                <a:srgbClr val="008023"/>
              </a:solidFill>
              <a:latin typeface="メイリオ"/>
              <a:ea typeface="メイリオ"/>
            </a:endParaRPr>
          </a:p>
        </p:txBody>
      </p:sp>
      <p:sp>
        <p:nvSpPr>
          <p:cNvPr id="1211" name="テキスト ボックス 3"/>
          <p:cNvSpPr txBox="1"/>
          <p:nvPr/>
        </p:nvSpPr>
        <p:spPr>
          <a:xfrm>
            <a:off x="2687937" y="943572"/>
            <a:ext cx="3468063" cy="615385"/>
          </a:xfrm>
          <a:prstGeom prst="rect">
            <a:avLst/>
          </a:prstGeom>
          <a:solidFill>
            <a:schemeClr val="accent1">
              <a:lumMod val="75000"/>
            </a:schemeClr>
          </a:solidFill>
        </p:spPr>
        <p:txBody>
          <a:bodyPr wrap="square" tIns="108000" rtlCol="0">
            <a:spAutoFit/>
          </a:bodyPr>
          <a:lstStyle/>
          <a:p>
            <a:pPr marL="64008">
              <a:spcBef>
                <a:spcPct val="20000"/>
              </a:spcBef>
              <a:buClr>
                <a:srgbClr val="CEB966"/>
              </a:buClr>
              <a:buSzPct val="80000"/>
            </a:pPr>
            <a:r>
              <a:rPr lang="ja-JP" altLang="en-US" sz="3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試行錯誤の手だて</a:t>
            </a:r>
          </a:p>
        </p:txBody>
      </p:sp>
      <p:sp>
        <p:nvSpPr>
          <p:cNvPr id="1212" name="テキスト ボックス 140"/>
          <p:cNvSpPr txBox="1"/>
          <p:nvPr/>
        </p:nvSpPr>
        <p:spPr>
          <a:xfrm>
            <a:off x="540000" y="1928721"/>
            <a:ext cx="1453127" cy="522327"/>
          </a:xfrm>
          <a:prstGeom prst="rect">
            <a:avLst/>
          </a:prstGeom>
          <a:ln w="63500" cap="flat" cmpd="sng" algn="ctr">
            <a:solidFill>
              <a:srgbClr val="FF0000"/>
            </a:solidFill>
            <a:prstDash val="solid"/>
            <a:miter lim="800000"/>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2800" b="1" dirty="0"/>
              <a:t>細分化</a:t>
            </a:r>
            <a:endParaRPr kumimoji="1" lang="ja-JP" altLang="en-US" sz="3600" b="1" dirty="0"/>
          </a:p>
        </p:txBody>
      </p:sp>
      <p:sp>
        <p:nvSpPr>
          <p:cNvPr id="1213" name="テキスト ボックス 141"/>
          <p:cNvSpPr txBox="1"/>
          <p:nvPr/>
        </p:nvSpPr>
        <p:spPr>
          <a:xfrm>
            <a:off x="2151635" y="1928721"/>
            <a:ext cx="1587852" cy="522327"/>
          </a:xfrm>
          <a:prstGeom prst="rect">
            <a:avLst/>
          </a:prstGeom>
          <a:ln w="63500" cap="flat" cmpd="sng" algn="ctr">
            <a:solidFill>
              <a:srgbClr val="FF00FF"/>
            </a:solidFill>
            <a:prstDash val="solid"/>
            <a:miter lim="800000"/>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800" b="1" dirty="0"/>
              <a:t>命令化</a:t>
            </a:r>
            <a:endParaRPr b="1"/>
          </a:p>
        </p:txBody>
      </p:sp>
      <p:sp>
        <p:nvSpPr>
          <p:cNvPr id="1214" name="テキスト ボックス 142"/>
          <p:cNvSpPr txBox="1"/>
          <p:nvPr/>
        </p:nvSpPr>
        <p:spPr>
          <a:xfrm>
            <a:off x="5043581" y="1928721"/>
            <a:ext cx="1815431" cy="522327"/>
          </a:xfrm>
          <a:prstGeom prst="rect">
            <a:avLst/>
          </a:prstGeom>
          <a:ln w="63500" cap="flat" cmpd="sng" algn="ctr">
            <a:solidFill>
              <a:srgbClr val="00B050"/>
            </a:solidFill>
            <a:prstDash val="solid"/>
            <a:miter lim="800000"/>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800" b="1" dirty="0"/>
              <a:t>組合せ</a:t>
            </a:r>
            <a:endParaRPr b="1"/>
          </a:p>
        </p:txBody>
      </p:sp>
      <p:sp>
        <p:nvSpPr>
          <p:cNvPr id="1215" name="テキスト ボックス 143"/>
          <p:cNvSpPr txBox="1"/>
          <p:nvPr/>
        </p:nvSpPr>
        <p:spPr>
          <a:xfrm>
            <a:off x="7020000" y="1928721"/>
            <a:ext cx="1810131" cy="522327"/>
          </a:xfrm>
          <a:prstGeom prst="rect">
            <a:avLst/>
          </a:prstGeom>
          <a:ln w="63500" cap="flat" cmpd="sng" algn="ctr">
            <a:solidFill>
              <a:srgbClr val="FFC000"/>
            </a:solidFill>
            <a:prstDash val="solid"/>
            <a:miter lim="800000"/>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800" b="1" dirty="0"/>
              <a:t>試行錯誤</a:t>
            </a:r>
            <a:endParaRPr b="1"/>
          </a:p>
        </p:txBody>
      </p:sp>
      <p:sp>
        <p:nvSpPr>
          <p:cNvPr id="1216" name="下矢印 151"/>
          <p:cNvSpPr/>
          <p:nvPr/>
        </p:nvSpPr>
        <p:spPr>
          <a:xfrm rot="16200000">
            <a:off x="4187073" y="2954996"/>
            <a:ext cx="1233123" cy="104752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17" name="図 15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0967" y="2644309"/>
            <a:ext cx="2641336" cy="1981002"/>
          </a:xfrm>
          <a:prstGeom prst="rect">
            <a:avLst/>
          </a:prstGeom>
        </p:spPr>
      </p:pic>
      <p:pic>
        <p:nvPicPr>
          <p:cNvPr id="1218" name="図 15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0657" y="2645346"/>
            <a:ext cx="2698034" cy="2023526"/>
          </a:xfrm>
          <a:prstGeom prst="rect">
            <a:avLst/>
          </a:prstGeom>
        </p:spPr>
      </p:pic>
    </p:spTree>
    <p:extLst>
      <p:ext uri="{BB962C8B-B14F-4D97-AF65-F5344CB8AC3E}">
        <p14:creationId xmlns:p14="http://schemas.microsoft.com/office/powerpoint/2010/main" val="289674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11"/>
                                        </p:tgtEl>
                                        <p:attrNameLst>
                                          <p:attrName>style.visibility</p:attrName>
                                        </p:attrNameLst>
                                      </p:cBhvr>
                                      <p:to>
                                        <p:strVal val="visible"/>
                                      </p:to>
                                    </p:set>
                                    <p:animEffect transition="in" filter="fade">
                                      <p:cBhvr>
                                        <p:cTn id="7" dur="500"/>
                                        <p:tgtEl>
                                          <p:spTgt spid="12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1" grpId="0" animBg="1" autoUpdateAnimBg="0"/>
      <p:bldP spid="1216" grpId="0" animBg="1" autoUpdateAnimBg="0"/>
    </p:bldLst>
  </p:timing>
</p:sld>
</file>

<file path=ppt/theme/theme1.xml><?xml version="1.0" encoding="utf-8"?>
<a:theme xmlns:a="http://schemas.openxmlformats.org/drawingml/2006/main" name="2_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8649</TotalTime>
  <Words>980</Words>
  <Application>Microsoft Office PowerPoint</Application>
  <PresentationFormat>画面に合わせる (16:9)</PresentationFormat>
  <Paragraphs>117</Paragraphs>
  <Slides>9</Slides>
  <Notes>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ＭＳ Ｐゴシック</vt:lpstr>
      <vt:lpstr>メイリオ</vt:lpstr>
      <vt:lpstr>游ゴシック</vt:lpstr>
      <vt:lpstr>游ゴシック Light</vt:lpstr>
      <vt:lpstr>Arial</vt:lpstr>
      <vt:lpstr>Calibri</vt:lpstr>
      <vt:lpstr>Wingdings</vt:lpstr>
      <vt:lpstr>2_標準</vt:lpstr>
      <vt:lpstr>第５学年　分科会　</vt:lpstr>
      <vt:lpstr>１．本日の授業について</vt:lpstr>
      <vt:lpstr>２．学習の位置付け</vt:lpstr>
      <vt:lpstr>２．学習の位置付け</vt:lpstr>
      <vt:lpstr>２．学習の位置付け</vt:lpstr>
      <vt:lpstr>２．学習の位置付け</vt:lpstr>
      <vt:lpstr>PowerPoint プレゼンテーション</vt:lpstr>
      <vt:lpstr>４．授業のポイント</vt:lpstr>
      <vt:lpstr>４．授業のポイント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Administrator</dc:creator>
  <cp:lastModifiedBy>中野区教育委員会</cp:lastModifiedBy>
  <cp:revision>92</cp:revision>
  <cp:lastPrinted>2018-11-27T13:54:25Z</cp:lastPrinted>
  <dcterms:created xsi:type="dcterms:W3CDTF">2018-11-21T12:42:19Z</dcterms:created>
  <dcterms:modified xsi:type="dcterms:W3CDTF">2019-12-04T01:27:21Z</dcterms:modified>
</cp:coreProperties>
</file>