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66" r:id="rId2"/>
    <p:sldId id="277" r:id="rId3"/>
    <p:sldId id="289" r:id="rId4"/>
    <p:sldId id="260" r:id="rId5"/>
    <p:sldId id="292" r:id="rId6"/>
    <p:sldId id="300" r:id="rId7"/>
    <p:sldId id="280" r:id="rId8"/>
    <p:sldId id="272" r:id="rId9"/>
    <p:sldId id="281" r:id="rId10"/>
    <p:sldId id="294" r:id="rId11"/>
    <p:sldId id="305" r:id="rId12"/>
    <p:sldId id="282" r:id="rId13"/>
    <p:sldId id="295" r:id="rId14"/>
    <p:sldId id="270" r:id="rId15"/>
    <p:sldId id="296" r:id="rId16"/>
    <p:sldId id="284" r:id="rId17"/>
    <p:sldId id="285" r:id="rId18"/>
    <p:sldId id="303" r:id="rId19"/>
    <p:sldId id="302" r:id="rId20"/>
  </p:sldIdLst>
  <p:sldSz cx="12192000" cy="6858000"/>
  <p:notesSz cx="6888163" cy="10020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64"/>
    <p:restoredTop sz="93370"/>
  </p:normalViewPr>
  <p:slideViewPr>
    <p:cSldViewPr snapToGrid="0">
      <p:cViewPr varScale="1">
        <p:scale>
          <a:sx n="78" d="100"/>
          <a:sy n="78" d="100"/>
        </p:scale>
        <p:origin x="546" y="114"/>
      </p:cViewPr>
      <p:guideLst/>
    </p:cSldViewPr>
  </p:slideViewPr>
  <p:notesTextViewPr>
    <p:cViewPr>
      <p:scale>
        <a:sx n="80" d="100"/>
        <a:sy n="8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D:\02%20&#24179;&#25104;31&#24180;&#24230;&#65288;3-3&#65289;\06%20&#26657;&#21209;&#20998;&#25484;\01%20&#26657;&#20869;&#30740;&#31350;\&#26657;&#20869;&#30740;&#30011;&#20687;\01%20&#12450;&#12531;&#12465;&#12540;&#12488;\&#36074;&#21839;&#32025;&#38598;&#35336;&#65288;&#12464;&#12521;&#12501;&#21270;&#6528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02%20&#24179;&#25104;31&#24180;&#24230;&#65288;3-3&#65289;\06%20&#26657;&#21209;&#20998;&#25484;\01%20&#26657;&#20869;&#30740;&#31350;\&#26657;&#20869;&#30740;&#30011;&#20687;\01%20&#12450;&#12531;&#12465;&#12540;&#12488;\&#36074;&#21839;&#32025;&#38598;&#35336;&#65288;&#12464;&#12521;&#12501;&#21270;&#6528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02%20&#24179;&#25104;31&#24180;&#24230;&#65288;3-3&#65289;\06%20&#26657;&#21209;&#20998;&#25484;\01%20&#26657;&#20869;&#30740;&#31350;\&#26657;&#20869;&#30740;&#30011;&#20687;\01%20&#12450;&#12531;&#12465;&#12540;&#12488;\&#36074;&#21839;&#32025;&#38598;&#35336;&#65288;&#12464;&#12521;&#12501;&#21270;&#65289;.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02%20&#24179;&#25104;31&#24180;&#24230;&#65288;3-3&#65289;\06%20&#26657;&#21209;&#20998;&#25484;\01%20&#26657;&#20869;&#30740;&#31350;\&#26657;&#20869;&#30740;&#30011;&#20687;\01%20&#12450;&#12531;&#12465;&#12540;&#12488;\&#36074;&#21839;&#32025;&#38598;&#35336;&#65288;&#12464;&#12521;&#12501;&#21270;&#65289;.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02%20&#24179;&#25104;31&#24180;&#24230;&#65288;3-3&#65289;\06%20&#26657;&#21209;&#20998;&#25484;\01%20&#26657;&#20869;&#30740;&#31350;\&#26657;&#20869;&#30740;&#30011;&#20687;\01%20&#12450;&#12531;&#12465;&#12540;&#12488;\&#36074;&#21839;&#32025;&#38598;&#35336;&#65288;&#12464;&#12521;&#12501;&#21270;&#65289;.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02%20&#24179;&#25104;31&#24180;&#24230;&#65288;3-3&#65289;\06%20&#26657;&#21209;&#20998;&#25484;\01%20&#26657;&#20869;&#30740;&#31350;\&#26657;&#20869;&#30740;&#30011;&#20687;\01%20&#12450;&#12531;&#12465;&#12540;&#12488;\&#36074;&#21839;&#32025;&#38598;&#35336;&#65288;&#12464;&#12521;&#12501;&#21270;&#65289;.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02%20&#24179;&#25104;31&#24180;&#24230;&#65288;3-3&#65289;\06%20&#26657;&#21209;&#20998;&#25484;\01%20&#26657;&#20869;&#30740;&#31350;\&#26657;&#20869;&#30740;&#30011;&#20687;\01%20&#12450;&#12531;&#12465;&#12540;&#12488;\&#36074;&#21839;&#32025;&#38598;&#35336;&#65288;&#12464;&#12521;&#12501;&#21270;&#65289;.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oleObject" Target="file:///D:\02%20&#24179;&#25104;31&#24180;&#24230;&#65288;3-3&#65289;\06%20&#26657;&#21209;&#20998;&#25484;\01%20&#26657;&#20869;&#30740;&#31350;\&#26657;&#20869;&#30740;&#30011;&#20687;\01%20&#12450;&#12531;&#12465;&#12540;&#12488;\&#36074;&#21839;&#32025;&#38598;&#35336;&#65288;&#12464;&#12521;&#12501;&#21270;&#6528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プログラミングの授業は楽しかったか!$J$1</c:f>
              <c:strCache>
                <c:ptCount val="1"/>
                <c:pt idx="0">
                  <c:v>はい</c:v>
                </c:pt>
              </c:strCache>
            </c:strRef>
          </c:tx>
          <c:spPr>
            <a:solidFill>
              <a:srgbClr val="0070C0"/>
            </a:solidFill>
            <a:ln>
              <a:noFill/>
            </a:ln>
            <a:effectLst/>
          </c:spPr>
          <c:invertIfNegative val="0"/>
          <c:dLbls>
            <c:spPr>
              <a:noFill/>
              <a:ln>
                <a:noFill/>
              </a:ln>
              <a:effectLst/>
            </c:spPr>
            <c:txPr>
              <a:bodyPr rot="0" spcFirstLastPara="1" vertOverflow="ellipsis" horzOverflow="overflow" vert="horz" wrap="square" lIns="38100" tIns="19050" rIns="38100" bIns="19050" anchor="ctr" anchorCtr="1">
                <a:spAutoFit/>
              </a:bodyPr>
              <a:lstStyle/>
              <a:p>
                <a:pPr algn="ctr" rtl="0">
                  <a:defRPr kumimoji="0" lang="ja-JP" altLang="en-US" sz="2400"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これからもしたいか!$J$3</c:f>
              <c:numCache>
                <c:formatCode>General</c:formatCode>
                <c:ptCount val="1"/>
                <c:pt idx="0">
                  <c:v>71.8</c:v>
                </c:pt>
              </c:numCache>
            </c:numRef>
          </c:val>
          <c:extLst>
            <c:ext xmlns:c16="http://schemas.microsoft.com/office/drawing/2014/chart" uri="{C3380CC4-5D6E-409C-BE32-E72D297353CC}">
              <c16:uniqueId val="{00000000-83D6-4758-A097-3B5AFA195430}"/>
            </c:ext>
          </c:extLst>
        </c:ser>
        <c:ser>
          <c:idx val="1"/>
          <c:order val="1"/>
          <c:tx>
            <c:strRef>
              <c:f>これからもしたいか!$K$1</c:f>
              <c:strCache>
                <c:ptCount val="1"/>
                <c:pt idx="0">
                  <c:v>どちらかといえばはい</c:v>
                </c:pt>
              </c:strCache>
            </c:strRef>
          </c:tx>
          <c:spPr>
            <a:solidFill>
              <a:srgbClr val="00B0F0"/>
            </a:solidFill>
            <a:ln>
              <a:noFill/>
            </a:ln>
            <a:effectLst/>
          </c:spPr>
          <c:invertIfNegative val="0"/>
          <c:dLbls>
            <c:spPr>
              <a:noFill/>
              <a:ln>
                <a:noFill/>
              </a:ln>
              <a:effectLst/>
            </c:spPr>
            <c:txPr>
              <a:bodyPr rot="0" spcFirstLastPara="1" vertOverflow="ellipsis" horzOverflow="overflow" vert="horz" wrap="square" lIns="38100" tIns="19050" rIns="38100" bIns="19050" anchor="ctr" anchorCtr="1">
                <a:spAutoFit/>
              </a:bodyPr>
              <a:lstStyle/>
              <a:p>
                <a:pPr algn="ctr" rtl="0">
                  <a:defRPr kumimoji="0" lang="ja-JP" altLang="en-US" sz="2400"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これからもしたいか!$K$3</c:f>
              <c:numCache>
                <c:formatCode>General</c:formatCode>
                <c:ptCount val="1"/>
                <c:pt idx="0">
                  <c:v>19.600000000000001</c:v>
                </c:pt>
              </c:numCache>
            </c:numRef>
          </c:val>
          <c:extLst>
            <c:ext xmlns:c16="http://schemas.microsoft.com/office/drawing/2014/chart" uri="{C3380CC4-5D6E-409C-BE32-E72D297353CC}">
              <c16:uniqueId val="{00000001-83D6-4758-A097-3B5AFA195430}"/>
            </c:ext>
          </c:extLst>
        </c:ser>
        <c:ser>
          <c:idx val="2"/>
          <c:order val="2"/>
          <c:tx>
            <c:strRef>
              <c:f>プログラミングの授業は楽しかったか!$L$1</c:f>
              <c:strCache>
                <c:ptCount val="1"/>
                <c:pt idx="0">
                  <c:v>どちらかといえばいいえ</c:v>
                </c:pt>
              </c:strCache>
            </c:strRef>
          </c:tx>
          <c:spPr>
            <a:solidFill>
              <a:srgbClr val="FFC000"/>
            </a:solidFill>
            <a:ln>
              <a:noFill/>
            </a:ln>
            <a:effectLst/>
          </c:spPr>
          <c:invertIfNegative val="0"/>
          <c:dLbls>
            <c:spPr>
              <a:noFill/>
              <a:ln>
                <a:noFill/>
              </a:ln>
              <a:effectLst/>
            </c:spPr>
            <c:txPr>
              <a:bodyPr rot="0" spcFirstLastPara="1" vertOverflow="ellipsis" horzOverflow="overflow" vert="horz" wrap="square" lIns="38100" tIns="19050" rIns="38100" bIns="19050" anchor="ctr" anchorCtr="1">
                <a:spAutoFit/>
              </a:bodyPr>
              <a:lstStyle/>
              <a:p>
                <a:pPr algn="ctr" rtl="0">
                  <a:defRPr kumimoji="0" lang="ja-JP" altLang="en-US" sz="1400"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これからもしたいか!$L$3</c:f>
              <c:numCache>
                <c:formatCode>General</c:formatCode>
                <c:ptCount val="1"/>
                <c:pt idx="0">
                  <c:v>3.7</c:v>
                </c:pt>
              </c:numCache>
            </c:numRef>
          </c:val>
          <c:extLst>
            <c:ext xmlns:c16="http://schemas.microsoft.com/office/drawing/2014/chart" uri="{C3380CC4-5D6E-409C-BE32-E72D297353CC}">
              <c16:uniqueId val="{00000002-83D6-4758-A097-3B5AFA195430}"/>
            </c:ext>
          </c:extLst>
        </c:ser>
        <c:ser>
          <c:idx val="3"/>
          <c:order val="3"/>
          <c:tx>
            <c:strRef>
              <c:f>プログラミングの授業は楽しかったか!$M$1</c:f>
              <c:strCache>
                <c:ptCount val="1"/>
                <c:pt idx="0">
                  <c:v>いいえ</c:v>
                </c:pt>
              </c:strCache>
            </c:strRef>
          </c:tx>
          <c:spPr>
            <a:solidFill>
              <a:srgbClr val="FF0000"/>
            </a:solidFill>
            <a:ln>
              <a:noFill/>
            </a:ln>
            <a:effectLst/>
          </c:spPr>
          <c:invertIfNegative val="0"/>
          <c:dLbls>
            <c:spPr>
              <a:noFill/>
              <a:ln>
                <a:noFill/>
              </a:ln>
              <a:effectLst/>
            </c:spPr>
            <c:txPr>
              <a:bodyPr rot="0" spcFirstLastPara="1" vertOverflow="ellipsis" horzOverflow="overflow" vert="horz" wrap="square" lIns="38100" tIns="19050" rIns="38100" bIns="19050" anchor="ctr" anchorCtr="1">
                <a:spAutoFit/>
              </a:bodyPr>
              <a:lstStyle/>
              <a:p>
                <a:pPr algn="ctr" rtl="0">
                  <a:defRPr kumimoji="0" lang="ja-JP" altLang="en-US" sz="1400"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これからもしたいか!$M$3</c:f>
              <c:numCache>
                <c:formatCode>General</c:formatCode>
                <c:ptCount val="1"/>
                <c:pt idx="0">
                  <c:v>4.9000000000000004</c:v>
                </c:pt>
              </c:numCache>
            </c:numRef>
          </c:val>
          <c:extLst>
            <c:ext xmlns:c16="http://schemas.microsoft.com/office/drawing/2014/chart" uri="{C3380CC4-5D6E-409C-BE32-E72D297353CC}">
              <c16:uniqueId val="{00000003-83D6-4758-A097-3B5AFA195430}"/>
            </c:ext>
          </c:extLst>
        </c:ser>
        <c:dLbls>
          <c:showLegendKey val="0"/>
          <c:showVal val="1"/>
          <c:showCatName val="0"/>
          <c:showSerName val="0"/>
          <c:showPercent val="0"/>
          <c:showBubbleSize val="0"/>
        </c:dLbls>
        <c:gapWidth val="120"/>
        <c:overlap val="100"/>
        <c:axId val="1"/>
        <c:axId val="2"/>
      </c:barChart>
      <c:catAx>
        <c:axId val="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horzOverflow="overflow" vert="horz" wrap="square" anchor="ctr" anchorCtr="1"/>
          <a:lstStyle/>
          <a:p>
            <a:pPr algn="ctr" rtl="0">
              <a:defRPr lang="ja-JP" altLang="en-US" sz="900" b="0" i="0" u="none" strike="noStrike" kern="1200" baseline="0">
                <a:solidFill>
                  <a:schemeClr val="bg1"/>
                </a:solidFill>
                <a:latin typeface="+mn-lt"/>
                <a:ea typeface="+mn-ea"/>
                <a:cs typeface="+mn-cs"/>
              </a:defRPr>
            </a:pPr>
            <a:endParaRPr lang="ja-JP"/>
          </a:p>
        </c:txPr>
        <c:crossAx val="2"/>
        <c:crosses val="autoZero"/>
        <c:auto val="1"/>
        <c:lblAlgn val="ctr"/>
        <c:lblOffset val="100"/>
        <c:noMultiLvlLbl val="0"/>
      </c:catAx>
      <c:valAx>
        <c:axId val="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horzOverflow="overflow" vert="horz" wrap="square" anchor="ctr" anchorCtr="1"/>
          <a:lstStyle/>
          <a:p>
            <a:pPr algn="ctr" rtl="0">
              <a:defRPr lang="ja-JP" altLang="en-US" sz="2000" b="0" i="0" u="none" strike="noStrike" kern="1200" baseline="0">
                <a:solidFill>
                  <a:schemeClr val="tx1">
                    <a:lumMod val="65000"/>
                    <a:lumOff val="35000"/>
                  </a:schemeClr>
                </a:solidFill>
                <a:latin typeface="+mn-lt"/>
                <a:ea typeface="+mn-ea"/>
                <a:cs typeface="+mn-cs"/>
              </a:defRPr>
            </a:pPr>
            <a:endParaRPr lang="ja-JP"/>
          </a:p>
        </c:txPr>
        <c:crossAx val="1"/>
        <c:crosses val="autoZero"/>
        <c:crossBetween val="between"/>
        <c:majorUnit val="0.2"/>
      </c:valAx>
      <c:spPr>
        <a:noFill/>
        <a:ln>
          <a:noFill/>
        </a:ln>
        <a:effectLst/>
      </c:spPr>
    </c:plotArea>
    <c:plotVisOnly val="1"/>
    <c:dispBlanksAs val="gap"/>
    <c:showDLblsOverMax val="0"/>
  </c:chart>
  <c:spPr>
    <a:solidFill>
      <a:schemeClr val="bg1"/>
    </a:solidFill>
    <a:ln w="9525" cap="flat" cmpd="sng" algn="ctr">
      <a:noFill/>
      <a:round/>
    </a:ln>
    <a:effectLst/>
  </c:spPr>
  <c:txPr>
    <a:bodyPr vertOverflow="overflow" horzOverflow="overflow" anchor="ctr" anchorCtr="1"/>
    <a:lstStyle/>
    <a:p>
      <a:pPr algn="ctr" rtl="0">
        <a:defRPr lang="ja-JP" altLang="en-US"/>
      </a:pPr>
      <a:endParaRPr lang="ja-JP"/>
    </a:p>
  </c:txPr>
  <c:externalData r:id="rId3">
    <c:autoUpdate val="0"/>
  </c:externalData>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プログラミングの授業は楽しかったか!$J$1</c:f>
              <c:strCache>
                <c:ptCount val="1"/>
                <c:pt idx="0">
                  <c:v>はい</c:v>
                </c:pt>
              </c:strCache>
            </c:strRef>
          </c:tx>
          <c:spPr>
            <a:solidFill>
              <a:srgbClr val="0070C0"/>
            </a:solidFill>
            <a:ln>
              <a:noFill/>
            </a:ln>
            <a:effectLst/>
          </c:spPr>
          <c:invertIfNegative val="0"/>
          <c:dLbls>
            <c:spPr>
              <a:noFill/>
              <a:ln>
                <a:noFill/>
              </a:ln>
              <a:effectLst/>
            </c:spPr>
            <c:txPr>
              <a:bodyPr rot="0" spcFirstLastPara="1" vertOverflow="ellipsis" horzOverflow="overflow" vert="horz" wrap="square" lIns="38100" tIns="19050" rIns="38100" bIns="19050" anchor="ctr" anchorCtr="1">
                <a:spAutoFit/>
              </a:bodyPr>
              <a:lstStyle/>
              <a:p>
                <a:pPr algn="ctr" rtl="0">
                  <a:defRPr kumimoji="0" lang="ja-JP" altLang="en-US" sz="2400"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プログラミングの授業は楽しかったか!$J$3</c:f>
              <c:numCache>
                <c:formatCode>General</c:formatCode>
                <c:ptCount val="1"/>
                <c:pt idx="0">
                  <c:v>82.4</c:v>
                </c:pt>
              </c:numCache>
            </c:numRef>
          </c:val>
          <c:extLst>
            <c:ext xmlns:c16="http://schemas.microsoft.com/office/drawing/2014/chart" uri="{C3380CC4-5D6E-409C-BE32-E72D297353CC}">
              <c16:uniqueId val="{00000000-F411-40B5-90A6-EC8CA9034B54}"/>
            </c:ext>
          </c:extLst>
        </c:ser>
        <c:ser>
          <c:idx val="1"/>
          <c:order val="1"/>
          <c:tx>
            <c:strRef>
              <c:f>プログラミングの授業は楽しかったか!$K$1</c:f>
              <c:strCache>
                <c:ptCount val="1"/>
                <c:pt idx="0">
                  <c:v>どちらかといえばはい</c:v>
                </c:pt>
              </c:strCache>
            </c:strRef>
          </c:tx>
          <c:spPr>
            <a:solidFill>
              <a:srgbClr val="00B0F0"/>
            </a:solidFill>
            <a:ln>
              <a:noFill/>
            </a:ln>
            <a:effectLst/>
          </c:spPr>
          <c:invertIfNegative val="0"/>
          <c:dLbls>
            <c:spPr>
              <a:noFill/>
              <a:ln>
                <a:noFill/>
              </a:ln>
              <a:effectLst/>
            </c:spPr>
            <c:txPr>
              <a:bodyPr rot="0" spcFirstLastPara="1" vertOverflow="ellipsis" horzOverflow="overflow" vert="horz" wrap="square" lIns="38100" tIns="19050" rIns="38100" bIns="19050" anchor="ctr" anchorCtr="1">
                <a:spAutoFit/>
              </a:bodyPr>
              <a:lstStyle/>
              <a:p>
                <a:pPr algn="ctr" rtl="0">
                  <a:defRPr kumimoji="0" lang="ja-JP" altLang="en-US" sz="2400"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プログラミングの授業は楽しかったか!$K$3</c:f>
              <c:numCache>
                <c:formatCode>General</c:formatCode>
                <c:ptCount val="1"/>
                <c:pt idx="0">
                  <c:v>13.1</c:v>
                </c:pt>
              </c:numCache>
            </c:numRef>
          </c:val>
          <c:extLst>
            <c:ext xmlns:c16="http://schemas.microsoft.com/office/drawing/2014/chart" uri="{C3380CC4-5D6E-409C-BE32-E72D297353CC}">
              <c16:uniqueId val="{00000001-F411-40B5-90A6-EC8CA9034B54}"/>
            </c:ext>
          </c:extLst>
        </c:ser>
        <c:ser>
          <c:idx val="2"/>
          <c:order val="2"/>
          <c:tx>
            <c:strRef>
              <c:f>プログラミングの授業は楽しかったか!$L$1</c:f>
              <c:strCache>
                <c:ptCount val="1"/>
                <c:pt idx="0">
                  <c:v>どちらかといえばいいえ</c:v>
                </c:pt>
              </c:strCache>
            </c:strRef>
          </c:tx>
          <c:spPr>
            <a:solidFill>
              <a:srgbClr val="FFC000"/>
            </a:solidFill>
            <a:ln>
              <a:noFill/>
            </a:ln>
            <a:effectLst/>
          </c:spPr>
          <c:invertIfNegative val="0"/>
          <c:dLbls>
            <c:spPr>
              <a:noFill/>
              <a:ln>
                <a:noFill/>
              </a:ln>
              <a:effectLst/>
            </c:spPr>
            <c:txPr>
              <a:bodyPr rot="0" spcFirstLastPara="1" vertOverflow="ellipsis" horzOverflow="overflow" vert="horz" wrap="square" lIns="38100" tIns="19050" rIns="38100" bIns="19050" anchor="ctr" anchorCtr="1">
                <a:spAutoFit/>
              </a:bodyPr>
              <a:lstStyle/>
              <a:p>
                <a:pPr algn="ctr" rtl="0">
                  <a:defRPr kumimoji="0" lang="ja-JP" altLang="en-US" sz="1400"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プログラミングの授業は楽しかったか!$L$3</c:f>
              <c:numCache>
                <c:formatCode>General</c:formatCode>
                <c:ptCount val="1"/>
                <c:pt idx="0">
                  <c:v>2.9</c:v>
                </c:pt>
              </c:numCache>
            </c:numRef>
          </c:val>
          <c:extLst>
            <c:ext xmlns:c16="http://schemas.microsoft.com/office/drawing/2014/chart" uri="{C3380CC4-5D6E-409C-BE32-E72D297353CC}">
              <c16:uniqueId val="{00000002-F411-40B5-90A6-EC8CA9034B54}"/>
            </c:ext>
          </c:extLst>
        </c:ser>
        <c:ser>
          <c:idx val="3"/>
          <c:order val="3"/>
          <c:tx>
            <c:strRef>
              <c:f>プログラミングの授業は楽しかったか!$M$1</c:f>
              <c:strCache>
                <c:ptCount val="1"/>
                <c:pt idx="0">
                  <c:v>いいえ</c:v>
                </c:pt>
              </c:strCache>
            </c:strRef>
          </c:tx>
          <c:spPr>
            <a:solidFill>
              <a:srgbClr val="FF0000"/>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4-F411-40B5-90A6-EC8CA9034B54}"/>
              </c:ext>
            </c:extLst>
          </c:dPt>
          <c:dLbls>
            <c:dLbl>
              <c:idx val="0"/>
              <c:layout>
                <c:manualLayout>
                  <c:x val="-1.2944545850294416E-2"/>
                  <c:y val="0.24316552644034248"/>
                </c:manualLayout>
              </c:layout>
              <c:tx>
                <c:rich>
                  <a:bodyPr rot="0" spcFirstLastPara="1" vertOverflow="ellipsis" horzOverflow="overflow" vert="horz" wrap="square" lIns="38100" tIns="19050" rIns="38100" bIns="19050" anchor="ctr" anchorCtr="1">
                    <a:spAutoFit/>
                  </a:bodyPr>
                  <a:lstStyle/>
                  <a:p>
                    <a:pPr algn="ctr" rtl="0">
                      <a:defRPr kumimoji="0" lang="ja-JP" altLang="en-US" sz="1400" b="1" i="0" u="none" strike="noStrike" kern="1200" baseline="0">
                        <a:solidFill>
                          <a:schemeClr val="tx1"/>
                        </a:solidFill>
                        <a:latin typeface="+mn-lt"/>
                        <a:ea typeface="+mn-ea"/>
                        <a:cs typeface="+mn-cs"/>
                      </a:defRPr>
                    </a:pPr>
                    <a:fld id="{5C46F1BA-8122-4CCD-9B57-6F9554347588}" type="VALUE">
                      <a:rPr kumimoji="0" lang="ja-JP" altLang="en-US" sz="1400" b="1" i="0" u="none" strike="noStrike" kern="1200" baseline="0">
                        <a:solidFill>
                          <a:schemeClr val="tx1"/>
                        </a:solidFill>
                        <a:latin typeface="+mn-lt"/>
                        <a:ea typeface="+mn-ea"/>
                        <a:cs typeface="+mn-cs"/>
                      </a:rPr>
                      <a:pPr algn="ctr" rtl="0">
                        <a:defRPr kumimoji="0" sz="1400" b="1">
                          <a:solidFill>
                            <a:schemeClr val="tx1"/>
                          </a:solidFill>
                        </a:defRPr>
                      </a:pPr>
                      <a:t>[値]</a:t>
                    </a:fld>
                    <a:endParaRPr lang="ja-JP" altLang="en-US"/>
                  </a:p>
                </c:rich>
              </c:tx>
              <c:spPr>
                <a:noFill/>
                <a:ln>
                  <a:noFill/>
                </a:ln>
                <a:effectLst/>
              </c:spPr>
              <c:txPr>
                <a:bodyPr rot="0" spcFirstLastPara="1" vertOverflow="ellipsis" horzOverflow="overflow" vert="horz" wrap="square" lIns="38100" tIns="19050" rIns="38100" bIns="19050" anchor="ctr" anchorCtr="1">
                  <a:spAutoFit/>
                </a:bodyPr>
                <a:lstStyle/>
                <a:p>
                  <a:pPr algn="ctr" rtl="0">
                    <a:defRPr kumimoji="0" lang="ja-JP" altLang="en-US" sz="14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411-40B5-90A6-EC8CA9034B54}"/>
                </c:ext>
              </c:extLst>
            </c:dLbl>
            <c:spPr>
              <a:noFill/>
              <a:ln>
                <a:noFill/>
              </a:ln>
              <a:effectLst/>
            </c:spPr>
            <c:txPr>
              <a:bodyPr rot="0" spcFirstLastPara="1" vertOverflow="ellipsis" horzOverflow="overflow" vert="horz" wrap="square" lIns="38100" tIns="19050" rIns="38100" bIns="19050" anchor="ctr" anchorCtr="1">
                <a:spAutoFit/>
              </a:bodyPr>
              <a:lstStyle/>
              <a:p>
                <a:pPr algn="ctr" rtl="0">
                  <a:defRPr kumimoji="0" lang="ja-JP" altLang="en-US" sz="1400"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プログラミングの授業は楽しかったか!$M$3</c:f>
              <c:numCache>
                <c:formatCode>General</c:formatCode>
                <c:ptCount val="1"/>
                <c:pt idx="0">
                  <c:v>1.6</c:v>
                </c:pt>
              </c:numCache>
            </c:numRef>
          </c:val>
          <c:extLst>
            <c:ext xmlns:c16="http://schemas.microsoft.com/office/drawing/2014/chart" uri="{C3380CC4-5D6E-409C-BE32-E72D297353CC}">
              <c16:uniqueId val="{00000005-F411-40B5-90A6-EC8CA9034B54}"/>
            </c:ext>
          </c:extLst>
        </c:ser>
        <c:dLbls>
          <c:showLegendKey val="0"/>
          <c:showVal val="1"/>
          <c:showCatName val="0"/>
          <c:showSerName val="0"/>
          <c:showPercent val="0"/>
          <c:showBubbleSize val="0"/>
        </c:dLbls>
        <c:gapWidth val="120"/>
        <c:overlap val="100"/>
        <c:axId val="1"/>
        <c:axId val="2"/>
      </c:barChart>
      <c:catAx>
        <c:axId val="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horzOverflow="overflow" vert="horz" wrap="square" anchor="ctr" anchorCtr="1"/>
          <a:lstStyle/>
          <a:p>
            <a:pPr algn="ctr" rtl="0">
              <a:defRPr lang="ja-JP" altLang="en-US" sz="900" b="0" i="0" u="none" strike="noStrike" kern="1200" baseline="0">
                <a:solidFill>
                  <a:schemeClr val="bg1"/>
                </a:solidFill>
                <a:latin typeface="+mn-lt"/>
                <a:ea typeface="+mn-ea"/>
                <a:cs typeface="+mn-cs"/>
              </a:defRPr>
            </a:pPr>
            <a:endParaRPr lang="ja-JP"/>
          </a:p>
        </c:txPr>
        <c:crossAx val="2"/>
        <c:crosses val="autoZero"/>
        <c:auto val="1"/>
        <c:lblAlgn val="ctr"/>
        <c:lblOffset val="100"/>
        <c:noMultiLvlLbl val="0"/>
      </c:catAx>
      <c:valAx>
        <c:axId val="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horzOverflow="overflow" vert="horz" wrap="square" anchor="ctr" anchorCtr="1"/>
          <a:lstStyle/>
          <a:p>
            <a:pPr algn="ctr" rtl="0">
              <a:defRPr lang="ja-JP" altLang="en-US" sz="2000" b="0" i="0" u="none" strike="noStrike" kern="1200" baseline="0">
                <a:solidFill>
                  <a:schemeClr val="tx1">
                    <a:lumMod val="65000"/>
                    <a:lumOff val="35000"/>
                  </a:schemeClr>
                </a:solidFill>
                <a:latin typeface="+mn-lt"/>
                <a:ea typeface="+mn-ea"/>
                <a:cs typeface="+mn-cs"/>
              </a:defRPr>
            </a:pPr>
            <a:endParaRPr lang="ja-JP"/>
          </a:p>
        </c:txPr>
        <c:crossAx val="1"/>
        <c:crosses val="autoZero"/>
        <c:crossBetween val="between"/>
        <c:majorUnit val="0.2"/>
      </c:valAx>
      <c:spPr>
        <a:noFill/>
        <a:ln>
          <a:noFill/>
        </a:ln>
        <a:effectLst/>
      </c:spPr>
    </c:plotArea>
    <c:plotVisOnly val="1"/>
    <c:dispBlanksAs val="gap"/>
    <c:showDLblsOverMax val="0"/>
  </c:chart>
  <c:spPr>
    <a:solidFill>
      <a:schemeClr val="bg1"/>
    </a:solidFill>
    <a:ln w="9525" cap="flat" cmpd="sng" algn="ctr">
      <a:noFill/>
      <a:round/>
    </a:ln>
    <a:effectLst/>
  </c:spPr>
  <c:txPr>
    <a:bodyPr vertOverflow="overflow" horzOverflow="overflow" anchor="ctr" anchorCtr="1"/>
    <a:lstStyle/>
    <a:p>
      <a:pPr algn="ctr" rtl="0">
        <a:defRPr lang="ja-JP" altLang="en-US"/>
      </a:pPr>
      <a:endParaRPr lang="ja-JP"/>
    </a:p>
  </c:txPr>
  <c:externalData r:id="rId3">
    <c:autoUpdate val="0"/>
  </c:externalData>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008830022075052E-2"/>
          <c:y val="6.9767441860465115E-2"/>
          <c:w val="0.94922737306843263"/>
          <c:h val="0.78294573643410847"/>
        </c:manualLayout>
      </c:layout>
      <c:barChart>
        <c:barDir val="bar"/>
        <c:grouping val="percentStacked"/>
        <c:varyColors val="0"/>
        <c:ser>
          <c:idx val="0"/>
          <c:order val="0"/>
          <c:tx>
            <c:strRef>
              <c:f>プログラミングの授業は楽しかったか!$J$1</c:f>
              <c:strCache>
                <c:ptCount val="1"/>
                <c:pt idx="0">
                  <c:v>はい</c:v>
                </c:pt>
              </c:strCache>
            </c:strRef>
          </c:tx>
          <c:spPr>
            <a:solidFill>
              <a:srgbClr val="0070C0"/>
            </a:solidFill>
            <a:ln>
              <a:noFill/>
            </a:ln>
            <a:effectLst/>
          </c:spPr>
          <c:invertIfNegative val="0"/>
          <c:dLbls>
            <c:spPr>
              <a:noFill/>
              <a:ln>
                <a:noFill/>
              </a:ln>
              <a:effectLst/>
            </c:spPr>
            <c:txPr>
              <a:bodyPr rot="0" spcFirstLastPara="1" vertOverflow="ellipsis" horzOverflow="overflow" vert="horz" wrap="square" lIns="38100" tIns="19050" rIns="38100" bIns="19050" anchor="ctr" anchorCtr="1">
                <a:spAutoFit/>
              </a:bodyPr>
              <a:lstStyle/>
              <a:p>
                <a:pPr algn="ctr" rtl="0">
                  <a:defRPr kumimoji="0" lang="ja-JP" altLang="en-US" sz="2400"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要素への分解!$J$3</c:f>
              <c:numCache>
                <c:formatCode>0.0</c:formatCode>
                <c:ptCount val="1"/>
                <c:pt idx="0">
                  <c:v>62</c:v>
                </c:pt>
              </c:numCache>
            </c:numRef>
          </c:val>
          <c:extLst>
            <c:ext xmlns:c16="http://schemas.microsoft.com/office/drawing/2014/chart" uri="{C3380CC4-5D6E-409C-BE32-E72D297353CC}">
              <c16:uniqueId val="{00000000-2D96-4DB3-B676-96019B2678B4}"/>
            </c:ext>
          </c:extLst>
        </c:ser>
        <c:ser>
          <c:idx val="1"/>
          <c:order val="1"/>
          <c:tx>
            <c:strRef>
              <c:f>これからもしたいか!$K$1</c:f>
              <c:strCache>
                <c:ptCount val="1"/>
                <c:pt idx="0">
                  <c:v>どちらかといえばはい</c:v>
                </c:pt>
              </c:strCache>
            </c:strRef>
          </c:tx>
          <c:spPr>
            <a:solidFill>
              <a:srgbClr val="00B0F0"/>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2-2D96-4DB3-B676-96019B2678B4}"/>
              </c:ext>
            </c:extLst>
          </c:dPt>
          <c:dLbls>
            <c:dLbl>
              <c:idx val="0"/>
              <c:spPr>
                <a:noFill/>
                <a:ln>
                  <a:noFill/>
                </a:ln>
                <a:effectLst/>
              </c:spPr>
              <c:txPr>
                <a:bodyPr rot="0" spcFirstLastPara="1" vertOverflow="ellipsis" horzOverflow="overflow" vert="horz" wrap="square" lIns="38100" tIns="19050" rIns="38100" bIns="19050" anchor="ctr" anchorCtr="1">
                  <a:spAutoFit/>
                </a:bodyPr>
                <a:lstStyle/>
                <a:p>
                  <a:pPr algn="ctr" rtl="0">
                    <a:defRPr kumimoji="0" lang="ja-JP" altLang="en-US" sz="2400"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2-2D96-4DB3-B676-96019B2678B4}"/>
                </c:ext>
              </c:extLst>
            </c:dLbl>
            <c:spPr>
              <a:noFill/>
              <a:ln>
                <a:noFill/>
              </a:ln>
              <a:effectLst/>
            </c:spPr>
            <c:txPr>
              <a:bodyPr rot="0" spcFirstLastPara="1" vertOverflow="ellipsis" horzOverflow="overflow" vert="horz" wrap="square" lIns="38100" tIns="19050" rIns="38100" bIns="19050" anchor="ctr" anchorCtr="1">
                <a:spAutoFit/>
              </a:bodyPr>
              <a:lstStyle/>
              <a:p>
                <a:pPr algn="ctr" rtl="0">
                  <a:defRPr lang="ja-JP" altLang="en-US" sz="24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要素への分解!$K$3</c:f>
              <c:numCache>
                <c:formatCode>General</c:formatCode>
                <c:ptCount val="1"/>
                <c:pt idx="0">
                  <c:v>33.700000000000003</c:v>
                </c:pt>
              </c:numCache>
            </c:numRef>
          </c:val>
          <c:extLst>
            <c:ext xmlns:c16="http://schemas.microsoft.com/office/drawing/2014/chart" uri="{C3380CC4-5D6E-409C-BE32-E72D297353CC}">
              <c16:uniqueId val="{00000003-2D96-4DB3-B676-96019B2678B4}"/>
            </c:ext>
          </c:extLst>
        </c:ser>
        <c:ser>
          <c:idx val="2"/>
          <c:order val="2"/>
          <c:tx>
            <c:strRef>
              <c:f>プログラミングの授業は楽しかったか!$L$1</c:f>
              <c:strCache>
                <c:ptCount val="1"/>
                <c:pt idx="0">
                  <c:v>どちらかといえばいいえ</c:v>
                </c:pt>
              </c:strCache>
            </c:strRef>
          </c:tx>
          <c:spPr>
            <a:solidFill>
              <a:srgbClr val="FFC000"/>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5-2D96-4DB3-B676-96019B2678B4}"/>
              </c:ext>
            </c:extLst>
          </c:dPt>
          <c:dLbls>
            <c:dLbl>
              <c:idx val="0"/>
              <c:layout>
                <c:manualLayout>
                  <c:x val="-3.1980827299311321E-3"/>
                  <c:y val="-6.6959811841701602E-3"/>
                </c:manualLayout>
              </c:layout>
              <c:spPr>
                <a:noFill/>
                <a:ln>
                  <a:noFill/>
                </a:ln>
                <a:effectLst/>
              </c:spPr>
              <c:txPr>
                <a:bodyPr rot="0" spcFirstLastPara="1" vertOverflow="ellipsis" horzOverflow="overflow" vert="horz" wrap="square" lIns="38100" tIns="19050" rIns="38100" bIns="19050" anchor="ctr" anchorCtr="1">
                  <a:spAutoFit/>
                </a:bodyPr>
                <a:lstStyle/>
                <a:p>
                  <a:pPr algn="ctr" rtl="0">
                    <a:defRPr kumimoji="0" lang="ja-JP" altLang="en-US" sz="1400" b="1"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D96-4DB3-B676-96019B2678B4}"/>
                </c:ext>
              </c:extLst>
            </c:dLbl>
            <c:spPr>
              <a:noFill/>
              <a:ln>
                <a:noFill/>
              </a:ln>
              <a:effectLst/>
            </c:spPr>
            <c:txPr>
              <a:bodyPr rot="0" spcFirstLastPara="1" vertOverflow="ellipsis" horzOverflow="overflow" vert="horz" wrap="square" lIns="38100" tIns="19050" rIns="38100" bIns="19050" anchor="ctr" anchorCtr="1">
                <a:spAutoFit/>
              </a:bodyPr>
              <a:lstStyle/>
              <a:p>
                <a:pPr algn="ctr" rtl="0">
                  <a:defRPr lang="ja-JP" altLang="en-US" sz="14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要素への分解!$L$3</c:f>
              <c:numCache>
                <c:formatCode>General</c:formatCode>
                <c:ptCount val="1"/>
                <c:pt idx="0">
                  <c:v>3.6</c:v>
                </c:pt>
              </c:numCache>
            </c:numRef>
          </c:val>
          <c:extLst>
            <c:ext xmlns:c16="http://schemas.microsoft.com/office/drawing/2014/chart" uri="{C3380CC4-5D6E-409C-BE32-E72D297353CC}">
              <c16:uniqueId val="{00000006-2D96-4DB3-B676-96019B2678B4}"/>
            </c:ext>
          </c:extLst>
        </c:ser>
        <c:ser>
          <c:idx val="3"/>
          <c:order val="3"/>
          <c:tx>
            <c:strRef>
              <c:f>プログラミングの授業は楽しかったか!$M$1</c:f>
              <c:strCache>
                <c:ptCount val="1"/>
                <c:pt idx="0">
                  <c:v>いいえ</c:v>
                </c:pt>
              </c:strCache>
            </c:strRef>
          </c:tx>
          <c:spPr>
            <a:solidFill>
              <a:srgbClr val="FF0000"/>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8-2D96-4DB3-B676-96019B2678B4}"/>
              </c:ext>
            </c:extLst>
          </c:dPt>
          <c:dLbls>
            <c:dLbl>
              <c:idx val="0"/>
              <c:layout>
                <c:manualLayout>
                  <c:x val="-2.6394735677495566E-2"/>
                  <c:y val="0.31148515526468284"/>
                </c:manualLayout>
              </c:layout>
              <c:spPr>
                <a:noFill/>
                <a:ln>
                  <a:noFill/>
                </a:ln>
                <a:effectLst/>
              </c:spPr>
              <c:txPr>
                <a:bodyPr rot="0" spcFirstLastPara="1" vertOverflow="ellipsis" horzOverflow="overflow" vert="horz" wrap="square" lIns="38100" tIns="19050" rIns="38100" bIns="19050" anchor="ctr" anchorCtr="1">
                  <a:noAutofit/>
                </a:bodyPr>
                <a:lstStyle/>
                <a:p>
                  <a:pPr algn="ctr" rtl="0">
                    <a:defRPr kumimoji="0" lang="ja-JP" altLang="en-US" sz="14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7.3929961089494164E-2"/>
                      <c:h val="0.44155844155844159"/>
                    </c:manualLayout>
                  </c15:layout>
                </c:ext>
                <c:ext xmlns:c16="http://schemas.microsoft.com/office/drawing/2014/chart" uri="{C3380CC4-5D6E-409C-BE32-E72D297353CC}">
                  <c16:uniqueId val="{00000008-2D96-4DB3-B676-96019B2678B4}"/>
                </c:ext>
              </c:extLst>
            </c:dLbl>
            <c:spPr>
              <a:noFill/>
              <a:ln>
                <a:noFill/>
              </a:ln>
              <a:effectLst/>
            </c:spPr>
            <c:txPr>
              <a:bodyPr rot="0" spcFirstLastPara="1" vertOverflow="ellipsis" horzOverflow="overflow" vert="horz" wrap="square" lIns="38100" tIns="19050" rIns="38100" bIns="19050" anchor="ctr" anchorCtr="1">
                <a:spAutoFit/>
              </a:bodyPr>
              <a:lstStyle/>
              <a:p>
                <a:pPr algn="ctr" rtl="0">
                  <a:defRPr kumimoji="0" lang="ja-JP" altLang="en-US" sz="14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要素への分解!$M$3</c:f>
              <c:numCache>
                <c:formatCode>General</c:formatCode>
                <c:ptCount val="1"/>
                <c:pt idx="0">
                  <c:v>0.6</c:v>
                </c:pt>
              </c:numCache>
            </c:numRef>
          </c:val>
          <c:extLst>
            <c:ext xmlns:c16="http://schemas.microsoft.com/office/drawing/2014/chart" uri="{C3380CC4-5D6E-409C-BE32-E72D297353CC}">
              <c16:uniqueId val="{00000009-2D96-4DB3-B676-96019B2678B4}"/>
            </c:ext>
          </c:extLst>
        </c:ser>
        <c:dLbls>
          <c:showLegendKey val="0"/>
          <c:showVal val="1"/>
          <c:showCatName val="0"/>
          <c:showSerName val="0"/>
          <c:showPercent val="0"/>
          <c:showBubbleSize val="0"/>
        </c:dLbls>
        <c:gapWidth val="120"/>
        <c:overlap val="100"/>
        <c:axId val="1"/>
        <c:axId val="2"/>
      </c:barChart>
      <c:catAx>
        <c:axId val="1"/>
        <c:scaling>
          <c:orientation val="minMax"/>
        </c:scaling>
        <c:delete val="0"/>
        <c:axPos val="l"/>
        <c:numFmt formatCode="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horzOverflow="overflow" vert="horz" wrap="square" anchor="ctr" anchorCtr="1"/>
          <a:lstStyle/>
          <a:p>
            <a:pPr algn="ctr" rtl="0">
              <a:defRPr lang="ja-JP" altLang="en-US" sz="900" b="0" i="0" u="none" strike="noStrike" kern="1200" baseline="0">
                <a:solidFill>
                  <a:schemeClr val="bg1"/>
                </a:solidFill>
                <a:latin typeface="+mn-lt"/>
                <a:ea typeface="+mn-ea"/>
                <a:cs typeface="+mn-cs"/>
              </a:defRPr>
            </a:pPr>
            <a:endParaRPr lang="ja-JP"/>
          </a:p>
        </c:txPr>
        <c:crossAx val="2"/>
        <c:crosses val="autoZero"/>
        <c:auto val="1"/>
        <c:lblAlgn val="ctr"/>
        <c:lblOffset val="100"/>
        <c:noMultiLvlLbl val="0"/>
      </c:catAx>
      <c:valAx>
        <c:axId val="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
        <c:crosses val="autoZero"/>
        <c:crossBetween val="between"/>
        <c:majorUnit val="0.2"/>
      </c:valAx>
      <c:spPr>
        <a:noFill/>
        <a:ln>
          <a:noFill/>
        </a:ln>
        <a:effectLst/>
      </c:spPr>
    </c:plotArea>
    <c:plotVisOnly val="1"/>
    <c:dispBlanksAs val="gap"/>
    <c:showDLblsOverMax val="0"/>
  </c:chart>
  <c:spPr>
    <a:solidFill>
      <a:schemeClr val="bg1"/>
    </a:solidFill>
    <a:ln w="9525" cap="flat" cmpd="sng" algn="ctr">
      <a:noFill/>
      <a:round/>
    </a:ln>
    <a:effectLst/>
  </c:spPr>
  <c:txPr>
    <a:bodyPr vertOverflow="overflow" horzOverflow="overflow" anchor="ctr" anchorCtr="1"/>
    <a:lstStyle/>
    <a:p>
      <a:pPr algn="ctr" rtl="0">
        <a:defRPr lang="ja-JP" altLang="en-US"/>
      </a:pPr>
      <a:endParaRPr lang="ja-JP"/>
    </a:p>
  </c:txPr>
  <c:externalData r:id="rId3">
    <c:autoUpdate val="0"/>
  </c:externalData>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プログラミングの授業は楽しかったか!$J$1</c:f>
              <c:strCache>
                <c:ptCount val="1"/>
                <c:pt idx="0">
                  <c:v>はい</c:v>
                </c:pt>
              </c:strCache>
            </c:strRef>
          </c:tx>
          <c:spPr>
            <a:solidFill>
              <a:srgbClr val="0070C0"/>
            </a:solidFill>
            <a:ln>
              <a:noFill/>
            </a:ln>
            <a:effectLst/>
          </c:spPr>
          <c:invertIfNegative val="0"/>
          <c:dLbls>
            <c:spPr>
              <a:noFill/>
              <a:ln>
                <a:noFill/>
              </a:ln>
              <a:effectLst/>
            </c:spPr>
            <c:txPr>
              <a:bodyPr rot="0" spcFirstLastPara="1" vertOverflow="ellipsis" horzOverflow="overflow" vert="horz" wrap="square" lIns="38100" tIns="19050" rIns="38100" bIns="19050" anchor="ctr" anchorCtr="1">
                <a:spAutoFit/>
              </a:bodyPr>
              <a:lstStyle/>
              <a:p>
                <a:pPr algn="ctr" rtl="0">
                  <a:defRPr kumimoji="0" lang="ja-JP" altLang="en-US" sz="2400"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試行錯誤!$J$3</c:f>
              <c:numCache>
                <c:formatCode>General</c:formatCode>
                <c:ptCount val="1"/>
                <c:pt idx="0">
                  <c:v>53.3</c:v>
                </c:pt>
              </c:numCache>
            </c:numRef>
          </c:val>
          <c:extLst>
            <c:ext xmlns:c16="http://schemas.microsoft.com/office/drawing/2014/chart" uri="{C3380CC4-5D6E-409C-BE32-E72D297353CC}">
              <c16:uniqueId val="{00000000-0B46-4F2B-B940-A5FB5846A92D}"/>
            </c:ext>
          </c:extLst>
        </c:ser>
        <c:ser>
          <c:idx val="1"/>
          <c:order val="1"/>
          <c:tx>
            <c:strRef>
              <c:f>これからもしたいか!$K$1</c:f>
              <c:strCache>
                <c:ptCount val="1"/>
                <c:pt idx="0">
                  <c:v>どちらかといえばはい</c:v>
                </c:pt>
              </c:strCache>
            </c:strRef>
          </c:tx>
          <c:spPr>
            <a:solidFill>
              <a:srgbClr val="00B0F0"/>
            </a:solidFill>
            <a:ln>
              <a:noFill/>
            </a:ln>
            <a:effectLst/>
          </c:spPr>
          <c:invertIfNegative val="0"/>
          <c:dLbls>
            <c:spPr>
              <a:noFill/>
              <a:ln>
                <a:noFill/>
              </a:ln>
              <a:effectLst/>
            </c:spPr>
            <c:txPr>
              <a:bodyPr rot="0" spcFirstLastPara="1" vertOverflow="ellipsis" horzOverflow="overflow" vert="horz" wrap="square" lIns="38100" tIns="19050" rIns="38100" bIns="19050" anchor="ctr" anchorCtr="1">
                <a:spAutoFit/>
              </a:bodyPr>
              <a:lstStyle/>
              <a:p>
                <a:pPr algn="ctr" rtl="0">
                  <a:defRPr kumimoji="0" lang="ja-JP" altLang="en-US" sz="2400"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試行錯誤!$K$3</c:f>
              <c:numCache>
                <c:formatCode>General</c:formatCode>
                <c:ptCount val="1"/>
                <c:pt idx="0">
                  <c:v>34.200000000000003</c:v>
                </c:pt>
              </c:numCache>
            </c:numRef>
          </c:val>
          <c:extLst>
            <c:ext xmlns:c16="http://schemas.microsoft.com/office/drawing/2014/chart" uri="{C3380CC4-5D6E-409C-BE32-E72D297353CC}">
              <c16:uniqueId val="{00000001-0B46-4F2B-B940-A5FB5846A92D}"/>
            </c:ext>
          </c:extLst>
        </c:ser>
        <c:ser>
          <c:idx val="2"/>
          <c:order val="2"/>
          <c:tx>
            <c:strRef>
              <c:f>プログラミングの授業は楽しかったか!$L$1</c:f>
              <c:strCache>
                <c:ptCount val="1"/>
                <c:pt idx="0">
                  <c:v>どちらかといえばいいえ</c:v>
                </c:pt>
              </c:strCache>
            </c:strRef>
          </c:tx>
          <c:spPr>
            <a:solidFill>
              <a:srgbClr val="FFC000"/>
            </a:solidFill>
            <a:ln>
              <a:noFill/>
            </a:ln>
            <a:effectLst/>
          </c:spPr>
          <c:invertIfNegative val="0"/>
          <c:dLbls>
            <c:spPr>
              <a:noFill/>
              <a:ln>
                <a:noFill/>
              </a:ln>
              <a:effectLst/>
            </c:spPr>
            <c:txPr>
              <a:bodyPr rot="0" spcFirstLastPara="1" vertOverflow="ellipsis" horzOverflow="overflow" vert="horz" wrap="square" lIns="38100" tIns="19050" rIns="38100" bIns="19050" anchor="ctr" anchorCtr="1">
                <a:spAutoFit/>
              </a:bodyPr>
              <a:lstStyle/>
              <a:p>
                <a:pPr algn="ctr" rtl="0">
                  <a:defRPr kumimoji="0" lang="ja-JP" altLang="en-US" sz="1400"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試行錯誤!$L$3</c:f>
              <c:numCache>
                <c:formatCode>General</c:formatCode>
                <c:ptCount val="1"/>
                <c:pt idx="0">
                  <c:v>7.3</c:v>
                </c:pt>
              </c:numCache>
            </c:numRef>
          </c:val>
          <c:extLst>
            <c:ext xmlns:c16="http://schemas.microsoft.com/office/drawing/2014/chart" uri="{C3380CC4-5D6E-409C-BE32-E72D297353CC}">
              <c16:uniqueId val="{00000002-0B46-4F2B-B940-A5FB5846A92D}"/>
            </c:ext>
          </c:extLst>
        </c:ser>
        <c:ser>
          <c:idx val="3"/>
          <c:order val="3"/>
          <c:tx>
            <c:strRef>
              <c:f>プログラミングの授業は楽しかったか!$M$1</c:f>
              <c:strCache>
                <c:ptCount val="1"/>
                <c:pt idx="0">
                  <c:v>いいえ</c:v>
                </c:pt>
              </c:strCache>
            </c:strRef>
          </c:tx>
          <c:spPr>
            <a:solidFill>
              <a:srgbClr val="FF0000"/>
            </a:solidFill>
            <a:ln>
              <a:noFill/>
            </a:ln>
            <a:effectLst/>
          </c:spPr>
          <c:invertIfNegative val="0"/>
          <c:dLbls>
            <c:spPr>
              <a:noFill/>
              <a:ln>
                <a:noFill/>
              </a:ln>
              <a:effectLst/>
            </c:spPr>
            <c:txPr>
              <a:bodyPr rot="0" spcFirstLastPara="1" vertOverflow="ellipsis" horzOverflow="overflow" vert="horz" wrap="square" lIns="38100" tIns="19050" rIns="38100" bIns="19050" anchor="ctr" anchorCtr="1">
                <a:spAutoFit/>
              </a:bodyPr>
              <a:lstStyle/>
              <a:p>
                <a:pPr algn="ctr" rtl="0">
                  <a:defRPr kumimoji="0" lang="ja-JP" altLang="en-US" sz="1400"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試行錯誤!$M$3</c:f>
              <c:numCache>
                <c:formatCode>General</c:formatCode>
                <c:ptCount val="1"/>
                <c:pt idx="0">
                  <c:v>5.2</c:v>
                </c:pt>
              </c:numCache>
            </c:numRef>
          </c:val>
          <c:extLst>
            <c:ext xmlns:c16="http://schemas.microsoft.com/office/drawing/2014/chart" uri="{C3380CC4-5D6E-409C-BE32-E72D297353CC}">
              <c16:uniqueId val="{00000003-0B46-4F2B-B940-A5FB5846A92D}"/>
            </c:ext>
          </c:extLst>
        </c:ser>
        <c:dLbls>
          <c:showLegendKey val="0"/>
          <c:showVal val="1"/>
          <c:showCatName val="0"/>
          <c:showSerName val="0"/>
          <c:showPercent val="0"/>
          <c:showBubbleSize val="0"/>
        </c:dLbls>
        <c:gapWidth val="120"/>
        <c:overlap val="100"/>
        <c:axId val="1"/>
        <c:axId val="2"/>
      </c:barChart>
      <c:catAx>
        <c:axId val="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horzOverflow="overflow" vert="horz" wrap="square" anchor="ctr" anchorCtr="1"/>
          <a:lstStyle/>
          <a:p>
            <a:pPr algn="ctr" rtl="0">
              <a:defRPr lang="ja-JP" altLang="en-US" sz="900" b="0" i="0" u="none" strike="noStrike" kern="1200" baseline="0">
                <a:solidFill>
                  <a:schemeClr val="bg1"/>
                </a:solidFill>
                <a:latin typeface="+mn-lt"/>
                <a:ea typeface="+mn-ea"/>
                <a:cs typeface="+mn-cs"/>
              </a:defRPr>
            </a:pPr>
            <a:endParaRPr lang="ja-JP"/>
          </a:p>
        </c:txPr>
        <c:crossAx val="2"/>
        <c:crosses val="autoZero"/>
        <c:auto val="1"/>
        <c:lblAlgn val="ctr"/>
        <c:lblOffset val="100"/>
        <c:noMultiLvlLbl val="0"/>
      </c:catAx>
      <c:valAx>
        <c:axId val="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horzOverflow="overflow" vert="horz" wrap="square" anchor="ctr" anchorCtr="1"/>
          <a:lstStyle/>
          <a:p>
            <a:pPr algn="ctr" rtl="0">
              <a:defRPr lang="ja-JP" altLang="en-US" sz="2000" b="0" i="0" u="none" strike="noStrike" kern="1200" baseline="0">
                <a:solidFill>
                  <a:schemeClr val="tx1">
                    <a:lumMod val="65000"/>
                    <a:lumOff val="35000"/>
                  </a:schemeClr>
                </a:solidFill>
                <a:latin typeface="+mn-lt"/>
                <a:ea typeface="+mn-ea"/>
                <a:cs typeface="+mn-cs"/>
              </a:defRPr>
            </a:pPr>
            <a:endParaRPr lang="ja-JP"/>
          </a:p>
        </c:txPr>
        <c:crossAx val="1"/>
        <c:crosses val="autoZero"/>
        <c:crossBetween val="between"/>
        <c:majorUnit val="0.2"/>
      </c:valAx>
      <c:spPr>
        <a:noFill/>
        <a:ln>
          <a:noFill/>
        </a:ln>
        <a:effectLst/>
      </c:spPr>
    </c:plotArea>
    <c:plotVisOnly val="1"/>
    <c:dispBlanksAs val="gap"/>
    <c:showDLblsOverMax val="0"/>
  </c:chart>
  <c:spPr>
    <a:solidFill>
      <a:schemeClr val="bg1"/>
    </a:solidFill>
    <a:ln w="9525" cap="flat" cmpd="sng" algn="ctr">
      <a:noFill/>
      <a:round/>
    </a:ln>
    <a:effectLst/>
  </c:spPr>
  <c:txPr>
    <a:bodyPr vertOverflow="overflow" horzOverflow="overflow" anchor="ctr" anchorCtr="1"/>
    <a:lstStyle/>
    <a:p>
      <a:pPr algn="ctr" rtl="0">
        <a:defRPr lang="ja-JP" altLang="en-US"/>
      </a:pPr>
      <a:endParaRPr lang="ja-JP"/>
    </a:p>
  </c:txPr>
  <c:externalData r:id="rId3">
    <c:autoUpdate val="0"/>
  </c:externalData>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プログラミングの授業は楽しかったか!$J$1</c:f>
              <c:strCache>
                <c:ptCount val="1"/>
                <c:pt idx="0">
                  <c:v>はい</c:v>
                </c:pt>
              </c:strCache>
            </c:strRef>
          </c:tx>
          <c:spPr>
            <a:solidFill>
              <a:srgbClr val="0070C0"/>
            </a:solidFill>
            <a:ln>
              <a:noFill/>
            </a:ln>
            <a:effectLst/>
          </c:spPr>
          <c:invertIfNegative val="0"/>
          <c:dLbls>
            <c:spPr>
              <a:noFill/>
              <a:ln>
                <a:noFill/>
              </a:ln>
              <a:effectLst/>
            </c:spPr>
            <c:txPr>
              <a:bodyPr rot="0" spcFirstLastPara="1" vertOverflow="ellipsis" horzOverflow="overflow" vert="horz" wrap="square" lIns="38100" tIns="19050" rIns="38100" bIns="19050" anchor="ctr" anchorCtr="1">
                <a:spAutoFit/>
              </a:bodyPr>
              <a:lstStyle/>
              <a:p>
                <a:pPr algn="ctr" rtl="0">
                  <a:defRPr kumimoji="0" lang="ja-JP" altLang="en-US" sz="2400"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プログラミングの考え方をこれからの生活に生かせるか!$J$3</c:f>
              <c:numCache>
                <c:formatCode>General</c:formatCode>
                <c:ptCount val="1"/>
                <c:pt idx="0">
                  <c:v>60.9</c:v>
                </c:pt>
              </c:numCache>
            </c:numRef>
          </c:val>
          <c:extLst>
            <c:ext xmlns:c16="http://schemas.microsoft.com/office/drawing/2014/chart" uri="{C3380CC4-5D6E-409C-BE32-E72D297353CC}">
              <c16:uniqueId val="{00000000-CC1C-467F-BFDF-4C22607857E2}"/>
            </c:ext>
          </c:extLst>
        </c:ser>
        <c:ser>
          <c:idx val="1"/>
          <c:order val="1"/>
          <c:tx>
            <c:strRef>
              <c:f>これからもしたいか!$K$1</c:f>
              <c:strCache>
                <c:ptCount val="1"/>
                <c:pt idx="0">
                  <c:v>どちらかといえばはい</c:v>
                </c:pt>
              </c:strCache>
            </c:strRef>
          </c:tx>
          <c:spPr>
            <a:solidFill>
              <a:srgbClr val="00B0F0"/>
            </a:solidFill>
            <a:ln>
              <a:noFill/>
            </a:ln>
            <a:effectLst/>
          </c:spPr>
          <c:invertIfNegative val="0"/>
          <c:dLbls>
            <c:spPr>
              <a:noFill/>
              <a:ln>
                <a:noFill/>
              </a:ln>
              <a:effectLst/>
            </c:spPr>
            <c:txPr>
              <a:bodyPr rot="0" spcFirstLastPara="1" vertOverflow="ellipsis" horzOverflow="overflow" vert="horz" wrap="square" lIns="38100" tIns="19050" rIns="38100" bIns="19050" anchor="ctr" anchorCtr="1">
                <a:spAutoFit/>
              </a:bodyPr>
              <a:lstStyle/>
              <a:p>
                <a:pPr algn="ctr" rtl="0">
                  <a:defRPr kumimoji="0" lang="ja-JP" altLang="en-US" sz="2400"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プログラミングの考え方をこれからの生活に生かせるか!$K$3</c:f>
              <c:numCache>
                <c:formatCode>General</c:formatCode>
                <c:ptCount val="1"/>
                <c:pt idx="0">
                  <c:v>31.2</c:v>
                </c:pt>
              </c:numCache>
            </c:numRef>
          </c:val>
          <c:extLst>
            <c:ext xmlns:c16="http://schemas.microsoft.com/office/drawing/2014/chart" uri="{C3380CC4-5D6E-409C-BE32-E72D297353CC}">
              <c16:uniqueId val="{00000001-CC1C-467F-BFDF-4C22607857E2}"/>
            </c:ext>
          </c:extLst>
        </c:ser>
        <c:ser>
          <c:idx val="2"/>
          <c:order val="2"/>
          <c:tx>
            <c:strRef>
              <c:f>プログラミングの授業は楽しかったか!$L$1</c:f>
              <c:strCache>
                <c:ptCount val="1"/>
                <c:pt idx="0">
                  <c:v>どちらかといえばいいえ</c:v>
                </c:pt>
              </c:strCache>
            </c:strRef>
          </c:tx>
          <c:spPr>
            <a:solidFill>
              <a:srgbClr val="FFC000"/>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3-CC1C-467F-BFDF-4C22607857E2}"/>
              </c:ext>
            </c:extLst>
          </c:dPt>
          <c:dLbls>
            <c:dLbl>
              <c:idx val="0"/>
              <c:layout>
                <c:manualLayout>
                  <c:x val="-6.294923042689122E-4"/>
                  <c:y val="-1.4554063095054295E-3"/>
                </c:manualLayout>
              </c:layout>
              <c:tx>
                <c:rich>
                  <a:bodyPr rot="0" spcFirstLastPara="1" vertOverflow="ellipsis" horzOverflow="overflow" vert="horz" wrap="square" lIns="38100" tIns="19050" rIns="38100" bIns="19050" anchor="ctr" anchorCtr="1">
                    <a:noAutofit/>
                  </a:bodyPr>
                  <a:lstStyle/>
                  <a:p>
                    <a:pPr algn="ctr" rtl="0">
                      <a:defRPr kumimoji="0" lang="ja-JP" altLang="en-US" sz="1400" b="1" i="0" u="none" strike="noStrike" kern="1200" baseline="0">
                        <a:solidFill>
                          <a:schemeClr val="bg1"/>
                        </a:solidFill>
                        <a:latin typeface="+mn-lt"/>
                        <a:ea typeface="+mn-ea"/>
                        <a:cs typeface="+mn-cs"/>
                      </a:defRPr>
                    </a:pPr>
                    <a:fld id="{C6EE19AB-3105-4390-A9EC-8D449BE2CA0B}" type="VALUE">
                      <a:rPr kumimoji="0" lang="ja-JP" altLang="en-US" sz="1400" b="1" i="0" u="none" strike="noStrike" kern="1200" baseline="0">
                        <a:solidFill>
                          <a:schemeClr val="bg1"/>
                        </a:solidFill>
                        <a:latin typeface="+mn-lt"/>
                        <a:ea typeface="+mn-ea"/>
                        <a:cs typeface="+mn-cs"/>
                      </a:rPr>
                      <a:pPr algn="ctr" rtl="0">
                        <a:defRPr kumimoji="0" sz="1400" b="1">
                          <a:solidFill>
                            <a:schemeClr val="bg1"/>
                          </a:solidFill>
                        </a:defRPr>
                      </a:pPr>
                      <a:t>[値]</a:t>
                    </a:fld>
                    <a:endParaRPr lang="ja-JP" altLang="en-US"/>
                  </a:p>
                </c:rich>
              </c:tx>
              <c:spPr>
                <a:noFill/>
                <a:ln>
                  <a:noFill/>
                </a:ln>
                <a:effectLst/>
              </c:spPr>
              <c:txPr>
                <a:bodyPr rot="0" spcFirstLastPara="1" vertOverflow="ellipsis" horzOverflow="overflow" vert="horz" wrap="square" lIns="38100" tIns="19050" rIns="38100" bIns="19050" anchor="ctr" anchorCtr="1">
                  <a:noAutofit/>
                </a:bodyPr>
                <a:lstStyle/>
                <a:p>
                  <a:pPr algn="ctr" rtl="0">
                    <a:defRPr kumimoji="0" lang="ja-JP" altLang="en-US" sz="1400" b="1"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0.10274790919952212"/>
                      <c:h val="0.16582914572864321"/>
                    </c:manualLayout>
                  </c15:layout>
                  <c15:dlblFieldTable/>
                  <c15:showDataLabelsRange val="0"/>
                </c:ext>
                <c:ext xmlns:c16="http://schemas.microsoft.com/office/drawing/2014/chart" uri="{C3380CC4-5D6E-409C-BE32-E72D297353CC}">
                  <c16:uniqueId val="{00000003-CC1C-467F-BFDF-4C22607857E2}"/>
                </c:ext>
              </c:extLst>
            </c:dLbl>
            <c:spPr>
              <a:noFill/>
              <a:ln>
                <a:noFill/>
              </a:ln>
              <a:effectLst/>
            </c:spPr>
            <c:txPr>
              <a:bodyPr rot="0" spcFirstLastPara="1" vertOverflow="ellipsis" horzOverflow="overflow" vert="horz" wrap="square" lIns="38100" tIns="19050" rIns="38100" bIns="19050" anchor="ctr" anchorCtr="1">
                <a:spAutoFit/>
              </a:bodyPr>
              <a:lstStyle/>
              <a:p>
                <a:pPr algn="ctr" rtl="0">
                  <a:defRPr lang="ja-JP" altLang="en-US" sz="14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プログラミングの考え方をこれからの生活に生かせるか!$L$3</c:f>
              <c:numCache>
                <c:formatCode>General</c:formatCode>
                <c:ptCount val="1"/>
                <c:pt idx="0">
                  <c:v>4.2</c:v>
                </c:pt>
              </c:numCache>
            </c:numRef>
          </c:val>
          <c:extLst>
            <c:ext xmlns:c16="http://schemas.microsoft.com/office/drawing/2014/chart" uri="{C3380CC4-5D6E-409C-BE32-E72D297353CC}">
              <c16:uniqueId val="{00000004-CC1C-467F-BFDF-4C22607857E2}"/>
            </c:ext>
          </c:extLst>
        </c:ser>
        <c:ser>
          <c:idx val="3"/>
          <c:order val="3"/>
          <c:tx>
            <c:strRef>
              <c:f>プログラミングの授業は楽しかったか!$M$1</c:f>
              <c:strCache>
                <c:ptCount val="1"/>
                <c:pt idx="0">
                  <c:v>いいえ</c:v>
                </c:pt>
              </c:strCache>
            </c:strRef>
          </c:tx>
          <c:spPr>
            <a:solidFill>
              <a:srgbClr val="FF0000"/>
            </a:solidFill>
            <a:ln>
              <a:noFill/>
            </a:ln>
            <a:effectLst/>
          </c:spPr>
          <c:invertIfNegative val="0"/>
          <c:dLbls>
            <c:spPr>
              <a:noFill/>
              <a:ln>
                <a:noFill/>
              </a:ln>
              <a:effectLst/>
            </c:spPr>
            <c:txPr>
              <a:bodyPr rot="0" spcFirstLastPara="1" vertOverflow="ellipsis" horzOverflow="overflow" vert="horz" wrap="square" lIns="38100" tIns="19050" rIns="38100" bIns="19050" anchor="ctr" anchorCtr="1">
                <a:spAutoFit/>
              </a:bodyPr>
              <a:lstStyle/>
              <a:p>
                <a:pPr algn="ctr" rtl="0">
                  <a:defRPr kumimoji="0" lang="ja-JP" altLang="en-US" sz="1400"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プログラミングの考え方をこれからの生活に生かせるか!$M$3</c:f>
              <c:numCache>
                <c:formatCode>General</c:formatCode>
                <c:ptCount val="1"/>
                <c:pt idx="0">
                  <c:v>3.6</c:v>
                </c:pt>
              </c:numCache>
            </c:numRef>
          </c:val>
          <c:extLst>
            <c:ext xmlns:c16="http://schemas.microsoft.com/office/drawing/2014/chart" uri="{C3380CC4-5D6E-409C-BE32-E72D297353CC}">
              <c16:uniqueId val="{00000005-CC1C-467F-BFDF-4C22607857E2}"/>
            </c:ext>
          </c:extLst>
        </c:ser>
        <c:dLbls>
          <c:showLegendKey val="0"/>
          <c:showVal val="1"/>
          <c:showCatName val="0"/>
          <c:showSerName val="0"/>
          <c:showPercent val="0"/>
          <c:showBubbleSize val="0"/>
        </c:dLbls>
        <c:gapWidth val="120"/>
        <c:overlap val="100"/>
        <c:axId val="1"/>
        <c:axId val="2"/>
      </c:barChart>
      <c:catAx>
        <c:axId val="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horzOverflow="overflow" vert="horz" wrap="square" anchor="ctr" anchorCtr="1"/>
          <a:lstStyle/>
          <a:p>
            <a:pPr algn="ctr" rtl="0">
              <a:defRPr lang="ja-JP" altLang="en-US" sz="900" b="0" i="0" u="none" strike="noStrike" kern="1200" baseline="0">
                <a:solidFill>
                  <a:schemeClr val="bg1"/>
                </a:solidFill>
                <a:latin typeface="+mn-lt"/>
                <a:ea typeface="+mn-ea"/>
                <a:cs typeface="+mn-cs"/>
              </a:defRPr>
            </a:pPr>
            <a:endParaRPr lang="ja-JP"/>
          </a:p>
        </c:txPr>
        <c:crossAx val="2"/>
        <c:crosses val="autoZero"/>
        <c:auto val="1"/>
        <c:lblAlgn val="ctr"/>
        <c:lblOffset val="100"/>
        <c:noMultiLvlLbl val="0"/>
      </c:catAx>
      <c:valAx>
        <c:axId val="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horzOverflow="overflow" vert="horz" wrap="square" anchor="ctr" anchorCtr="1"/>
          <a:lstStyle/>
          <a:p>
            <a:pPr algn="ctr" rtl="0">
              <a:defRPr lang="ja-JP" altLang="en-US" sz="2000" b="0" i="0" u="none" strike="noStrike" kern="1200" baseline="0">
                <a:solidFill>
                  <a:schemeClr val="tx1">
                    <a:lumMod val="65000"/>
                    <a:lumOff val="35000"/>
                  </a:schemeClr>
                </a:solidFill>
                <a:latin typeface="+mn-lt"/>
                <a:ea typeface="+mn-ea"/>
                <a:cs typeface="+mn-cs"/>
              </a:defRPr>
            </a:pPr>
            <a:endParaRPr lang="ja-JP"/>
          </a:p>
        </c:txPr>
        <c:crossAx val="1"/>
        <c:crosses val="autoZero"/>
        <c:crossBetween val="between"/>
        <c:majorUnit val="0.2"/>
      </c:valAx>
      <c:spPr>
        <a:noFill/>
        <a:ln>
          <a:noFill/>
        </a:ln>
        <a:effectLst/>
      </c:spPr>
    </c:plotArea>
    <c:plotVisOnly val="1"/>
    <c:dispBlanksAs val="gap"/>
    <c:showDLblsOverMax val="0"/>
  </c:chart>
  <c:spPr>
    <a:solidFill>
      <a:schemeClr val="bg1"/>
    </a:solidFill>
    <a:ln w="9525" cap="flat" cmpd="sng" algn="ctr">
      <a:noFill/>
      <a:round/>
    </a:ln>
    <a:effectLst/>
  </c:spPr>
  <c:txPr>
    <a:bodyPr vertOverflow="overflow" horzOverflow="overflow" anchor="ctr" anchorCtr="1"/>
    <a:lstStyle/>
    <a:p>
      <a:pPr algn="ctr" rtl="0">
        <a:defRPr lang="ja-JP" altLang="en-US"/>
      </a:pPr>
      <a:endParaRPr lang="ja-JP"/>
    </a:p>
  </c:txPr>
  <c:externalData r:id="rId3">
    <c:autoUpdate val="0"/>
  </c:externalData>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プログラミングの授業は楽しかったか!$J$1</c:f>
              <c:strCache>
                <c:ptCount val="1"/>
                <c:pt idx="0">
                  <c:v>はい</c:v>
                </c:pt>
              </c:strCache>
            </c:strRef>
          </c:tx>
          <c:spPr>
            <a:solidFill>
              <a:srgbClr val="0070C0"/>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1-B471-4A85-9ED2-C8BD3F355C12}"/>
              </c:ext>
            </c:extLst>
          </c:dPt>
          <c:dLbls>
            <c:dLbl>
              <c:idx val="0"/>
              <c:spPr>
                <a:noFill/>
                <a:ln>
                  <a:noFill/>
                </a:ln>
                <a:effectLst/>
              </c:spPr>
              <c:txPr>
                <a:bodyPr rot="0" spcFirstLastPara="1" vertOverflow="ellipsis" horzOverflow="overflow" vert="horz" wrap="square" lIns="38100" tIns="19050" rIns="38100" bIns="19050" anchor="ctr" anchorCtr="1">
                  <a:spAutoFit/>
                </a:bodyPr>
                <a:lstStyle/>
                <a:p>
                  <a:pPr algn="ctr" rtl="0">
                    <a:defRPr kumimoji="0" lang="ja-JP" altLang="en-US" sz="2400" b="1" i="0" u="none" strike="noStrike" kern="1200" baseline="0">
                      <a:solidFill>
                        <a:schemeClr val="bg1"/>
                      </a:solidFill>
                      <a:latin typeface="メイリオ"/>
                      <a:ea typeface="メイリオ"/>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1-B471-4A85-9ED2-C8BD3F355C12}"/>
                </c:ext>
              </c:extLst>
            </c:dLbl>
            <c:spPr>
              <a:noFill/>
              <a:ln>
                <a:noFill/>
              </a:ln>
              <a:effectLst/>
            </c:spPr>
            <c:txPr>
              <a:bodyPr rot="0" spcFirstLastPara="1" vertOverflow="ellipsis" horzOverflow="overflow" vert="horz" wrap="square" lIns="38100" tIns="19050" rIns="38100" bIns="19050" anchor="ctr" anchorCtr="1">
                <a:spAutoFit/>
              </a:bodyPr>
              <a:lstStyle/>
              <a:p>
                <a:pPr algn="ctr" rtl="0">
                  <a:defRPr lang="ja-JP" altLang="en-US" sz="24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身の回りのプログラムに気付いたか!$J$3</c:f>
              <c:numCache>
                <c:formatCode>General</c:formatCode>
                <c:ptCount val="1"/>
                <c:pt idx="0">
                  <c:v>66.099999999999994</c:v>
                </c:pt>
              </c:numCache>
            </c:numRef>
          </c:val>
          <c:extLst>
            <c:ext xmlns:c16="http://schemas.microsoft.com/office/drawing/2014/chart" uri="{C3380CC4-5D6E-409C-BE32-E72D297353CC}">
              <c16:uniqueId val="{00000002-B471-4A85-9ED2-C8BD3F355C12}"/>
            </c:ext>
          </c:extLst>
        </c:ser>
        <c:ser>
          <c:idx val="1"/>
          <c:order val="1"/>
          <c:tx>
            <c:strRef>
              <c:f>これからもしたいか!$K$1</c:f>
              <c:strCache>
                <c:ptCount val="1"/>
                <c:pt idx="0">
                  <c:v>どちらかといえばはい</c:v>
                </c:pt>
              </c:strCache>
            </c:strRef>
          </c:tx>
          <c:spPr>
            <a:solidFill>
              <a:srgbClr val="00B0F0"/>
            </a:solidFill>
            <a:ln>
              <a:noFill/>
            </a:ln>
            <a:effectLst/>
          </c:spPr>
          <c:invertIfNegative val="0"/>
          <c:dLbls>
            <c:spPr>
              <a:noFill/>
              <a:ln>
                <a:noFill/>
              </a:ln>
              <a:effectLst/>
            </c:spPr>
            <c:txPr>
              <a:bodyPr rot="0" spcFirstLastPara="1" vertOverflow="ellipsis" horzOverflow="overflow" vert="horz" wrap="square" lIns="38100" tIns="19050" rIns="38100" bIns="19050" anchor="ctr" anchorCtr="1">
                <a:spAutoFit/>
              </a:bodyPr>
              <a:lstStyle/>
              <a:p>
                <a:pPr algn="ctr" rtl="0">
                  <a:defRPr kumimoji="0" lang="ja-JP" altLang="en-US" sz="2400" b="1" i="0" u="none" strike="noStrike" kern="1200" baseline="0">
                    <a:solidFill>
                      <a:schemeClr val="bg1"/>
                    </a:solidFill>
                    <a:latin typeface="メイリオ"/>
                    <a:ea typeface="メイリオ"/>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身の回りのプログラムに気付いたか!$K$3</c:f>
              <c:numCache>
                <c:formatCode>General</c:formatCode>
                <c:ptCount val="1"/>
                <c:pt idx="0">
                  <c:v>18</c:v>
                </c:pt>
              </c:numCache>
            </c:numRef>
          </c:val>
          <c:extLst>
            <c:ext xmlns:c16="http://schemas.microsoft.com/office/drawing/2014/chart" uri="{C3380CC4-5D6E-409C-BE32-E72D297353CC}">
              <c16:uniqueId val="{00000003-B471-4A85-9ED2-C8BD3F355C12}"/>
            </c:ext>
          </c:extLst>
        </c:ser>
        <c:ser>
          <c:idx val="2"/>
          <c:order val="2"/>
          <c:tx>
            <c:strRef>
              <c:f>プログラミングの授業は楽しかったか!$L$1</c:f>
              <c:strCache>
                <c:ptCount val="1"/>
                <c:pt idx="0">
                  <c:v>どちらかといえばいいえ</c:v>
                </c:pt>
              </c:strCache>
            </c:strRef>
          </c:tx>
          <c:spPr>
            <a:solidFill>
              <a:srgbClr val="FFC000"/>
            </a:solidFill>
            <a:ln>
              <a:noFill/>
            </a:ln>
            <a:effectLst/>
          </c:spPr>
          <c:invertIfNegative val="0"/>
          <c:dLbls>
            <c:spPr>
              <a:noFill/>
              <a:ln>
                <a:noFill/>
              </a:ln>
              <a:effectLst/>
            </c:spPr>
            <c:txPr>
              <a:bodyPr rot="0" spcFirstLastPara="1" vertOverflow="ellipsis" horzOverflow="overflow" vert="horz" wrap="square" lIns="38100" tIns="19050" rIns="38100" bIns="19050" anchor="ctr" anchorCtr="1">
                <a:spAutoFit/>
              </a:bodyPr>
              <a:lstStyle/>
              <a:p>
                <a:pPr algn="ctr" rtl="0">
                  <a:defRPr kumimoji="0" lang="ja-JP" altLang="en-US" sz="2400" b="1" i="0" u="none" strike="noStrike" kern="1200" baseline="0">
                    <a:solidFill>
                      <a:schemeClr val="bg1"/>
                    </a:solidFill>
                    <a:latin typeface="メイリオ"/>
                    <a:ea typeface="メイリオ"/>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身の回りのプログラムに気付いたか!$L$3</c:f>
              <c:numCache>
                <c:formatCode>General</c:formatCode>
                <c:ptCount val="1"/>
                <c:pt idx="0">
                  <c:v>6.9</c:v>
                </c:pt>
              </c:numCache>
            </c:numRef>
          </c:val>
          <c:extLst>
            <c:ext xmlns:c16="http://schemas.microsoft.com/office/drawing/2014/chart" uri="{C3380CC4-5D6E-409C-BE32-E72D297353CC}">
              <c16:uniqueId val="{00000004-B471-4A85-9ED2-C8BD3F355C12}"/>
            </c:ext>
          </c:extLst>
        </c:ser>
        <c:ser>
          <c:idx val="3"/>
          <c:order val="3"/>
          <c:tx>
            <c:strRef>
              <c:f>プログラミングの授業は楽しかったか!$M$1</c:f>
              <c:strCache>
                <c:ptCount val="1"/>
                <c:pt idx="0">
                  <c:v>いいえ</c:v>
                </c:pt>
              </c:strCache>
            </c:strRef>
          </c:tx>
          <c:spPr>
            <a:solidFill>
              <a:srgbClr val="FF0000"/>
            </a:solidFill>
            <a:ln>
              <a:noFill/>
            </a:ln>
            <a:effectLst/>
          </c:spPr>
          <c:invertIfNegative val="0"/>
          <c:dLbls>
            <c:spPr>
              <a:noFill/>
              <a:ln>
                <a:noFill/>
              </a:ln>
              <a:effectLst/>
            </c:spPr>
            <c:txPr>
              <a:bodyPr rot="0" spcFirstLastPara="1" vertOverflow="ellipsis" horzOverflow="overflow" vert="horz" wrap="square" lIns="38100" tIns="19050" rIns="38100" bIns="19050" anchor="ctr" anchorCtr="1">
                <a:spAutoFit/>
              </a:bodyPr>
              <a:lstStyle/>
              <a:p>
                <a:pPr algn="ctr" rtl="0">
                  <a:defRPr kumimoji="0" lang="ja-JP" altLang="en-US" sz="2400" b="1" i="0" u="none" strike="noStrike" kern="1200" baseline="0">
                    <a:solidFill>
                      <a:schemeClr val="bg1"/>
                    </a:solidFill>
                    <a:latin typeface="メイリオ"/>
                    <a:ea typeface="メイリオ"/>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身の回りのプログラムに気付いたか!$M$3</c:f>
              <c:numCache>
                <c:formatCode>General</c:formatCode>
                <c:ptCount val="1"/>
                <c:pt idx="0">
                  <c:v>9</c:v>
                </c:pt>
              </c:numCache>
            </c:numRef>
          </c:val>
          <c:extLst>
            <c:ext xmlns:c16="http://schemas.microsoft.com/office/drawing/2014/chart" uri="{C3380CC4-5D6E-409C-BE32-E72D297353CC}">
              <c16:uniqueId val="{00000005-B471-4A85-9ED2-C8BD3F355C12}"/>
            </c:ext>
          </c:extLst>
        </c:ser>
        <c:dLbls>
          <c:showLegendKey val="0"/>
          <c:showVal val="1"/>
          <c:showCatName val="0"/>
          <c:showSerName val="0"/>
          <c:showPercent val="0"/>
          <c:showBubbleSize val="0"/>
        </c:dLbls>
        <c:gapWidth val="120"/>
        <c:overlap val="100"/>
        <c:axId val="1"/>
        <c:axId val="2"/>
      </c:barChart>
      <c:catAx>
        <c:axId val="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horzOverflow="overflow" vert="horz" wrap="square" anchor="ctr" anchorCtr="1"/>
          <a:lstStyle/>
          <a:p>
            <a:pPr algn="ctr" rtl="0">
              <a:defRPr lang="ja-JP" altLang="en-US" sz="900" b="0" i="0" u="none" strike="noStrike" kern="1200" baseline="0">
                <a:solidFill>
                  <a:schemeClr val="bg1"/>
                </a:solidFill>
                <a:latin typeface="+mn-lt"/>
                <a:ea typeface="+mn-ea"/>
                <a:cs typeface="+mn-cs"/>
              </a:defRPr>
            </a:pPr>
            <a:endParaRPr lang="ja-JP"/>
          </a:p>
        </c:txPr>
        <c:crossAx val="2"/>
        <c:crosses val="autoZero"/>
        <c:auto val="1"/>
        <c:lblAlgn val="ctr"/>
        <c:lblOffset val="100"/>
        <c:noMultiLvlLbl val="0"/>
      </c:catAx>
      <c:valAx>
        <c:axId val="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horzOverflow="overflow" vert="horz" wrap="square" anchor="ctr" anchorCtr="1"/>
          <a:lstStyle/>
          <a:p>
            <a:pPr algn="ctr" rtl="0">
              <a:defRPr lang="ja-JP" altLang="en-US" sz="2000" b="0" i="0" u="none" strike="noStrike" kern="1200" baseline="0">
                <a:solidFill>
                  <a:schemeClr val="tx1">
                    <a:lumMod val="65000"/>
                    <a:lumOff val="35000"/>
                  </a:schemeClr>
                </a:solidFill>
                <a:latin typeface="+mn-lt"/>
                <a:ea typeface="+mn-ea"/>
                <a:cs typeface="+mn-cs"/>
              </a:defRPr>
            </a:pPr>
            <a:endParaRPr lang="ja-JP"/>
          </a:p>
        </c:txPr>
        <c:crossAx val="1"/>
        <c:crosses val="autoZero"/>
        <c:crossBetween val="between"/>
        <c:majorUnit val="0.2"/>
      </c:valAx>
      <c:spPr>
        <a:noFill/>
        <a:ln>
          <a:noFill/>
        </a:ln>
        <a:effectLst/>
      </c:spPr>
    </c:plotArea>
    <c:plotVisOnly val="1"/>
    <c:dispBlanksAs val="gap"/>
    <c:showDLblsOverMax val="0"/>
  </c:chart>
  <c:spPr>
    <a:solidFill>
      <a:schemeClr val="bg1"/>
    </a:solidFill>
    <a:ln w="9525" cap="flat" cmpd="sng" algn="ctr">
      <a:noFill/>
      <a:round/>
    </a:ln>
    <a:effectLst/>
  </c:spPr>
  <c:txPr>
    <a:bodyPr vertOverflow="overflow" horzOverflow="overflow" anchor="ctr" anchorCtr="1"/>
    <a:lstStyle/>
    <a:p>
      <a:pPr algn="ctr" rtl="0">
        <a:defRPr lang="ja-JP" altLang="en-US"/>
      </a:pPr>
      <a:endParaRPr lang="ja-JP"/>
    </a:p>
  </c:txPr>
  <c:externalData r:id="rId3">
    <c:autoUpdate val="0"/>
  </c:externalData>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プログラミングの授業は楽しかったか!$J$1</c:f>
              <c:strCache>
                <c:ptCount val="1"/>
                <c:pt idx="0">
                  <c:v>はい</c:v>
                </c:pt>
              </c:strCache>
            </c:strRef>
          </c:tx>
          <c:spPr>
            <a:solidFill>
              <a:srgbClr val="0070C0"/>
            </a:solidFill>
            <a:ln>
              <a:noFill/>
            </a:ln>
            <a:effectLst/>
          </c:spPr>
          <c:invertIfNegative val="0"/>
          <c:dLbls>
            <c:spPr>
              <a:noFill/>
              <a:ln>
                <a:noFill/>
              </a:ln>
              <a:effectLst/>
            </c:spPr>
            <c:txPr>
              <a:bodyPr rot="0" spcFirstLastPara="1" vertOverflow="ellipsis" horzOverflow="overflow" vert="horz" wrap="square" lIns="38100" tIns="19050" rIns="38100" bIns="19050" anchor="ctr" anchorCtr="1">
                <a:spAutoFit/>
              </a:bodyPr>
              <a:lstStyle/>
              <a:p>
                <a:pPr algn="ctr" rtl="0">
                  <a:defRPr lang="ja-JP" altLang="en-US" sz="24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これからもしたいか!$J$3</c:f>
              <c:numCache>
                <c:formatCode>General</c:formatCode>
                <c:ptCount val="1"/>
                <c:pt idx="0">
                  <c:v>71.8</c:v>
                </c:pt>
              </c:numCache>
            </c:numRef>
          </c:val>
          <c:extLst>
            <c:ext xmlns:c16="http://schemas.microsoft.com/office/drawing/2014/chart" uri="{C3380CC4-5D6E-409C-BE32-E72D297353CC}">
              <c16:uniqueId val="{00000000-766B-45BD-B266-2D0B047C2FAB}"/>
            </c:ext>
          </c:extLst>
        </c:ser>
        <c:ser>
          <c:idx val="1"/>
          <c:order val="1"/>
          <c:tx>
            <c:strRef>
              <c:f>これからもしたいか!$K$1</c:f>
              <c:strCache>
                <c:ptCount val="1"/>
                <c:pt idx="0">
                  <c:v>どちらかといえばはい</c:v>
                </c:pt>
              </c:strCache>
            </c:strRef>
          </c:tx>
          <c:spPr>
            <a:solidFill>
              <a:srgbClr val="00B0F0"/>
            </a:solidFill>
            <a:ln>
              <a:noFill/>
            </a:ln>
            <a:effectLst/>
          </c:spPr>
          <c:invertIfNegative val="0"/>
          <c:dLbls>
            <c:spPr>
              <a:noFill/>
              <a:ln>
                <a:noFill/>
              </a:ln>
              <a:effectLst/>
            </c:spPr>
            <c:txPr>
              <a:bodyPr rot="0" spcFirstLastPara="1" vertOverflow="ellipsis" horzOverflow="overflow" vert="horz" wrap="square" lIns="38100" tIns="19050" rIns="38100" bIns="19050" anchor="ctr" anchorCtr="1">
                <a:spAutoFit/>
              </a:bodyPr>
              <a:lstStyle/>
              <a:p>
                <a:pPr algn="ctr" rtl="0">
                  <a:defRPr lang="ja-JP" altLang="en-US" sz="24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これからもしたいか!$K$3</c:f>
              <c:numCache>
                <c:formatCode>General</c:formatCode>
                <c:ptCount val="1"/>
                <c:pt idx="0">
                  <c:v>19.600000000000001</c:v>
                </c:pt>
              </c:numCache>
            </c:numRef>
          </c:val>
          <c:extLst>
            <c:ext xmlns:c16="http://schemas.microsoft.com/office/drawing/2014/chart" uri="{C3380CC4-5D6E-409C-BE32-E72D297353CC}">
              <c16:uniqueId val="{00000001-766B-45BD-B266-2D0B047C2FAB}"/>
            </c:ext>
          </c:extLst>
        </c:ser>
        <c:ser>
          <c:idx val="2"/>
          <c:order val="2"/>
          <c:tx>
            <c:strRef>
              <c:f>プログラミングの授業は楽しかったか!$L$1</c:f>
              <c:strCache>
                <c:ptCount val="1"/>
                <c:pt idx="0">
                  <c:v>どちらかといえばいいえ</c:v>
                </c:pt>
              </c:strCache>
            </c:strRef>
          </c:tx>
          <c:spPr>
            <a:solidFill>
              <a:srgbClr val="FFC000"/>
            </a:solidFill>
            <a:ln>
              <a:noFill/>
            </a:ln>
            <a:effectLst/>
          </c:spPr>
          <c:invertIfNegative val="0"/>
          <c:dLbls>
            <c:spPr>
              <a:noFill/>
              <a:ln>
                <a:noFill/>
              </a:ln>
              <a:effectLst/>
            </c:spPr>
            <c:txPr>
              <a:bodyPr rot="0" spcFirstLastPara="1" vertOverflow="ellipsis" horzOverflow="overflow" vert="horz" wrap="square" lIns="38100" tIns="19050" rIns="38100" bIns="19050" anchor="ctr" anchorCtr="1">
                <a:spAutoFit/>
              </a:bodyPr>
              <a:lstStyle/>
              <a:p>
                <a:pPr algn="ctr" rtl="0">
                  <a:defRPr lang="ja-JP" altLang="en-US" sz="14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これからもしたいか!$L$3</c:f>
              <c:numCache>
                <c:formatCode>General</c:formatCode>
                <c:ptCount val="1"/>
                <c:pt idx="0">
                  <c:v>3.7</c:v>
                </c:pt>
              </c:numCache>
            </c:numRef>
          </c:val>
          <c:extLst>
            <c:ext xmlns:c16="http://schemas.microsoft.com/office/drawing/2014/chart" uri="{C3380CC4-5D6E-409C-BE32-E72D297353CC}">
              <c16:uniqueId val="{00000002-766B-45BD-B266-2D0B047C2FAB}"/>
            </c:ext>
          </c:extLst>
        </c:ser>
        <c:ser>
          <c:idx val="3"/>
          <c:order val="3"/>
          <c:tx>
            <c:strRef>
              <c:f>プログラミングの授業は楽しかったか!$M$1</c:f>
              <c:strCache>
                <c:ptCount val="1"/>
                <c:pt idx="0">
                  <c:v>いいえ</c:v>
                </c:pt>
              </c:strCache>
            </c:strRef>
          </c:tx>
          <c:spPr>
            <a:solidFill>
              <a:srgbClr val="FF0000"/>
            </a:solidFill>
            <a:ln>
              <a:noFill/>
            </a:ln>
            <a:effectLst/>
          </c:spPr>
          <c:invertIfNegative val="0"/>
          <c:dLbls>
            <c:spPr>
              <a:noFill/>
              <a:ln>
                <a:noFill/>
              </a:ln>
              <a:effectLst/>
            </c:spPr>
            <c:txPr>
              <a:bodyPr rot="0" spcFirstLastPara="1" vertOverflow="ellipsis" horzOverflow="overflow" vert="horz" wrap="square" lIns="38100" tIns="19050" rIns="38100" bIns="19050" anchor="ctr" anchorCtr="1">
                <a:spAutoFit/>
              </a:bodyPr>
              <a:lstStyle/>
              <a:p>
                <a:pPr algn="ctr" rtl="0">
                  <a:defRPr lang="ja-JP" altLang="en-US" sz="14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これからもしたいか!$M$3</c:f>
              <c:numCache>
                <c:formatCode>General</c:formatCode>
                <c:ptCount val="1"/>
                <c:pt idx="0">
                  <c:v>4.9000000000000004</c:v>
                </c:pt>
              </c:numCache>
            </c:numRef>
          </c:val>
          <c:extLst>
            <c:ext xmlns:c16="http://schemas.microsoft.com/office/drawing/2014/chart" uri="{C3380CC4-5D6E-409C-BE32-E72D297353CC}">
              <c16:uniqueId val="{00000003-766B-45BD-B266-2D0B047C2FAB}"/>
            </c:ext>
          </c:extLst>
        </c:ser>
        <c:dLbls>
          <c:showLegendKey val="0"/>
          <c:showVal val="1"/>
          <c:showCatName val="0"/>
          <c:showSerName val="0"/>
          <c:showPercent val="0"/>
          <c:showBubbleSize val="0"/>
        </c:dLbls>
        <c:gapWidth val="120"/>
        <c:overlap val="100"/>
        <c:axId val="1"/>
        <c:axId val="2"/>
      </c:barChart>
      <c:catAx>
        <c:axId val="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horzOverflow="overflow" vert="horz" wrap="square" anchor="ctr" anchorCtr="1"/>
          <a:lstStyle/>
          <a:p>
            <a:pPr algn="ctr" rtl="0">
              <a:defRPr lang="ja-JP" altLang="en-US" sz="900" b="0" i="0" u="none" strike="noStrike" kern="1200" baseline="0">
                <a:solidFill>
                  <a:schemeClr val="bg1"/>
                </a:solidFill>
                <a:latin typeface="+mn-lt"/>
                <a:ea typeface="+mn-ea"/>
                <a:cs typeface="+mn-cs"/>
              </a:defRPr>
            </a:pPr>
            <a:endParaRPr lang="ja-JP"/>
          </a:p>
        </c:txPr>
        <c:crossAx val="2"/>
        <c:crosses val="autoZero"/>
        <c:auto val="1"/>
        <c:lblAlgn val="ctr"/>
        <c:lblOffset val="100"/>
        <c:noMultiLvlLbl val="0"/>
      </c:catAx>
      <c:valAx>
        <c:axId val="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horzOverflow="overflow" vert="horz" wrap="square" anchor="ctr" anchorCtr="1"/>
          <a:lstStyle/>
          <a:p>
            <a:pPr algn="ctr" rtl="0">
              <a:defRPr lang="ja-JP" altLang="en-US" sz="2000" b="0" i="0" u="none" strike="noStrike" kern="1200" baseline="0">
                <a:solidFill>
                  <a:schemeClr val="tx1">
                    <a:lumMod val="65000"/>
                    <a:lumOff val="35000"/>
                  </a:schemeClr>
                </a:solidFill>
                <a:latin typeface="+mn-lt"/>
                <a:ea typeface="+mn-ea"/>
                <a:cs typeface="+mn-cs"/>
              </a:defRPr>
            </a:pPr>
            <a:endParaRPr lang="ja-JP"/>
          </a:p>
        </c:txPr>
        <c:crossAx val="1"/>
        <c:crosses val="autoZero"/>
        <c:crossBetween val="between"/>
        <c:majorUnit val="0.2"/>
      </c:valAx>
      <c:spPr>
        <a:noFill/>
        <a:ln>
          <a:noFill/>
        </a:ln>
        <a:effectLst/>
      </c:spPr>
    </c:plotArea>
    <c:plotVisOnly val="1"/>
    <c:dispBlanksAs val="gap"/>
    <c:showDLblsOverMax val="0"/>
  </c:chart>
  <c:spPr>
    <a:solidFill>
      <a:schemeClr val="bg1"/>
    </a:solidFill>
    <a:ln w="9525" cap="flat" cmpd="sng" algn="ctr">
      <a:noFill/>
      <a:round/>
    </a:ln>
    <a:effectLst/>
  </c:spPr>
  <c:txPr>
    <a:bodyPr vertOverflow="overflow" horzOverflow="overflow" anchor="ctr" anchorCtr="1"/>
    <a:lstStyle/>
    <a:p>
      <a:pPr algn="ctr" rtl="0">
        <a:defRPr lang="ja-JP" altLang="en-US"/>
      </a:pPr>
      <a:endParaRPr lang="ja-JP"/>
    </a:p>
  </c:txPr>
  <c:externalData r:id="rId3">
    <c:autoUpdate val="0"/>
  </c:externalData>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プログラミングの授業は楽しかったか!$J$1</c:f>
              <c:strCache>
                <c:ptCount val="1"/>
                <c:pt idx="0">
                  <c:v>はい</c:v>
                </c:pt>
              </c:strCache>
            </c:strRef>
          </c:tx>
          <c:spPr>
            <a:solidFill>
              <a:srgbClr val="0070C0"/>
            </a:solidFill>
            <a:ln>
              <a:noFill/>
            </a:ln>
            <a:effectLst/>
          </c:spPr>
          <c:invertIfNegative val="0"/>
          <c:dLbls>
            <c:spPr>
              <a:noFill/>
              <a:ln>
                <a:noFill/>
              </a:ln>
              <a:effectLst/>
            </c:spPr>
            <c:txPr>
              <a:bodyPr rot="0" spcFirstLastPara="1" vertOverflow="ellipsis" horzOverflow="overflow" wrap="square" lIns="38100" tIns="19050" rIns="38100" bIns="19050" anchor="ctr" anchorCtr="1">
                <a:spAutoFit/>
              </a:bodyPr>
              <a:lstStyle/>
              <a:p>
                <a:pPr algn="ctr" rtl="0">
                  <a:defRPr kumimoji="0" lang="ja-JP" altLang="en-US" sz="2400"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プログラミングの工夫で生活を便利にしたいか!$J$3</c:f>
              <c:numCache>
                <c:formatCode>General</c:formatCode>
                <c:ptCount val="1"/>
                <c:pt idx="0">
                  <c:v>66.7</c:v>
                </c:pt>
              </c:numCache>
            </c:numRef>
          </c:val>
          <c:extLst>
            <c:ext xmlns:c16="http://schemas.microsoft.com/office/drawing/2014/chart" uri="{C3380CC4-5D6E-409C-BE32-E72D297353CC}">
              <c16:uniqueId val="{00000000-EA5C-44A7-850D-AB783807E5E6}"/>
            </c:ext>
          </c:extLst>
        </c:ser>
        <c:ser>
          <c:idx val="1"/>
          <c:order val="1"/>
          <c:tx>
            <c:strRef>
              <c:f>これからもしたいか!$K$1</c:f>
              <c:strCache>
                <c:ptCount val="1"/>
                <c:pt idx="0">
                  <c:v>どちらかといえばはい</c:v>
                </c:pt>
              </c:strCache>
            </c:strRef>
          </c:tx>
          <c:spPr>
            <a:solidFill>
              <a:srgbClr val="00B0F0"/>
            </a:solidFill>
            <a:ln>
              <a:noFill/>
            </a:ln>
            <a:effectLst/>
          </c:spPr>
          <c:invertIfNegative val="0"/>
          <c:dLbls>
            <c:spPr>
              <a:noFill/>
              <a:ln>
                <a:noFill/>
              </a:ln>
              <a:effectLst/>
            </c:spPr>
            <c:txPr>
              <a:bodyPr rot="0" spcFirstLastPara="1" vertOverflow="ellipsis" horzOverflow="overflow" wrap="square" lIns="38100" tIns="19050" rIns="38100" bIns="19050" anchor="ctr" anchorCtr="1">
                <a:spAutoFit/>
              </a:bodyPr>
              <a:lstStyle/>
              <a:p>
                <a:pPr algn="ctr" rtl="0">
                  <a:defRPr kumimoji="0" lang="ja-JP" altLang="en-US" sz="2400"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プログラミングの工夫で生活を便利にしたいか!$K$3</c:f>
              <c:numCache>
                <c:formatCode>General</c:formatCode>
                <c:ptCount val="1"/>
                <c:pt idx="0">
                  <c:v>30.9</c:v>
                </c:pt>
              </c:numCache>
            </c:numRef>
          </c:val>
          <c:extLst>
            <c:ext xmlns:c16="http://schemas.microsoft.com/office/drawing/2014/chart" uri="{C3380CC4-5D6E-409C-BE32-E72D297353CC}">
              <c16:uniqueId val="{00000001-EA5C-44A7-850D-AB783807E5E6}"/>
            </c:ext>
          </c:extLst>
        </c:ser>
        <c:ser>
          <c:idx val="2"/>
          <c:order val="2"/>
          <c:tx>
            <c:strRef>
              <c:f>プログラミングの授業は楽しかったか!$L$1</c:f>
              <c:strCache>
                <c:ptCount val="1"/>
                <c:pt idx="0">
                  <c:v>どちらかといえばいいえ</c:v>
                </c:pt>
              </c:strCache>
            </c:strRef>
          </c:tx>
          <c:spPr>
            <a:solidFill>
              <a:srgbClr val="FFC000"/>
            </a:solidFill>
            <a:ln>
              <a:noFill/>
            </a:ln>
            <a:effectLst/>
          </c:spPr>
          <c:invertIfNegative val="0"/>
          <c:dPt>
            <c:idx val="0"/>
            <c:invertIfNegative val="0"/>
            <c:bubble3D val="0"/>
            <c:extLst>
              <c:ext xmlns:c16="http://schemas.microsoft.com/office/drawing/2014/chart" uri="{C3380CC4-5D6E-409C-BE32-E72D297353CC}">
                <c16:uniqueId val="{00000003-EA5C-44A7-850D-AB783807E5E6}"/>
              </c:ext>
            </c:extLst>
          </c:dPt>
          <c:dLbls>
            <c:dLbl>
              <c:idx val="0"/>
              <c:layout>
                <c:manualLayout>
                  <c:x val="-1.321803094172457E-2"/>
                  <c:y val="-2.0592606647060682E-3"/>
                </c:manualLayout>
              </c:layout>
              <c:spPr>
                <a:noFill/>
                <a:ln>
                  <a:noFill/>
                </a:ln>
                <a:effectLst/>
              </c:spPr>
              <c:txPr>
                <a:bodyPr rot="0" spcFirstLastPara="1" vertOverflow="ellipsis" horzOverflow="overflow" wrap="square" lIns="38100" tIns="19050" rIns="38100" bIns="19050" anchor="ctr" anchorCtr="1">
                  <a:noAutofit/>
                </a:bodyPr>
                <a:lstStyle/>
                <a:p>
                  <a:pPr algn="ctr" rtl="0">
                    <a:defRPr kumimoji="0" lang="ja-JP" altLang="en-US" sz="2400" b="1"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5.2341597796143252E-2"/>
                      <c:h val="0.23293172690763053"/>
                    </c:manualLayout>
                  </c15:layout>
                </c:ext>
                <c:ext xmlns:c16="http://schemas.microsoft.com/office/drawing/2014/chart" uri="{C3380CC4-5D6E-409C-BE32-E72D297353CC}">
                  <c16:uniqueId val="{00000003-EA5C-44A7-850D-AB783807E5E6}"/>
                </c:ext>
              </c:extLst>
            </c:dLbl>
            <c:spPr>
              <a:noFill/>
              <a:ln>
                <a:noFill/>
              </a:ln>
              <a:effectLst/>
            </c:spPr>
            <c:txPr>
              <a:bodyPr rot="0" spcFirstLastPara="1" vertOverflow="ellipsis" horzOverflow="overflow" wrap="square" lIns="38100" tIns="19050" rIns="38100" bIns="19050" anchor="ctr" anchorCtr="1">
                <a:spAutoFit/>
              </a:bodyPr>
              <a:lstStyle/>
              <a:p>
                <a:pPr algn="ctr" rtl="0">
                  <a:defRPr kumimoji="0" lang="ja-JP" altLang="en-US" sz="2400"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プログラミングの工夫で生活を便利にしたいか!$L$3</c:f>
              <c:numCache>
                <c:formatCode>General</c:formatCode>
                <c:ptCount val="1"/>
                <c:pt idx="0">
                  <c:v>2.5</c:v>
                </c:pt>
              </c:numCache>
            </c:numRef>
          </c:val>
          <c:extLst>
            <c:ext xmlns:c16="http://schemas.microsoft.com/office/drawing/2014/chart" uri="{C3380CC4-5D6E-409C-BE32-E72D297353CC}">
              <c16:uniqueId val="{00000004-EA5C-44A7-850D-AB783807E5E6}"/>
            </c:ext>
          </c:extLst>
        </c:ser>
        <c:ser>
          <c:idx val="3"/>
          <c:order val="3"/>
          <c:tx>
            <c:strRef>
              <c:f>プログラミングの授業は楽しかったか!$M$1</c:f>
              <c:strCache>
                <c:ptCount val="1"/>
                <c:pt idx="0">
                  <c:v>いいえ</c:v>
                </c:pt>
              </c:strCache>
            </c:strRef>
          </c:tx>
          <c:spPr>
            <a:solidFill>
              <a:srgbClr val="FF0000"/>
            </a:solidFill>
            <a:ln>
              <a:noFill/>
            </a:ln>
            <a:effectLst/>
          </c:spPr>
          <c:invertIfNegative val="0"/>
          <c:dLbls>
            <c:delete val="1"/>
            <c:extLst/>
          </c:dLbls>
          <c:val>
            <c:numRef>
              <c:f>プログラミングの工夫で生活を便利にしたいか!$M$3</c:f>
              <c:numCache>
                <c:formatCode>General</c:formatCode>
                <c:ptCount val="1"/>
                <c:pt idx="0">
                  <c:v>0</c:v>
                </c:pt>
              </c:numCache>
            </c:numRef>
          </c:val>
          <c:extLst>
            <c:ext xmlns:c16="http://schemas.microsoft.com/office/drawing/2014/chart" uri="{C3380CC4-5D6E-409C-BE32-E72D297353CC}">
              <c16:uniqueId val="{00000005-EA5C-44A7-850D-AB783807E5E6}"/>
            </c:ext>
          </c:extLst>
        </c:ser>
        <c:dLbls>
          <c:showLegendKey val="0"/>
          <c:showVal val="1"/>
          <c:showCatName val="0"/>
          <c:showSerName val="0"/>
          <c:showPercent val="0"/>
          <c:showBubbleSize val="0"/>
        </c:dLbls>
        <c:gapWidth val="120"/>
        <c:overlap val="100"/>
        <c:axId val="1"/>
        <c:axId val="2"/>
      </c:barChart>
      <c:catAx>
        <c:axId val="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horzOverflow="overflow" wrap="square" anchor="ctr" anchorCtr="1"/>
          <a:lstStyle/>
          <a:p>
            <a:pPr algn="ctr" rtl="0">
              <a:defRPr lang="ja-JP" altLang="en-US" sz="900" b="0" i="0" u="none" strike="noStrike" kern="1200" baseline="0">
                <a:solidFill>
                  <a:schemeClr val="bg1"/>
                </a:solidFill>
                <a:latin typeface="+mn-lt"/>
                <a:ea typeface="+mn-ea"/>
                <a:cs typeface="+mn-cs"/>
              </a:defRPr>
            </a:pPr>
            <a:endParaRPr lang="ja-JP"/>
          </a:p>
        </c:txPr>
        <c:crossAx val="2"/>
        <c:crosses val="autoZero"/>
        <c:auto val="1"/>
        <c:lblAlgn val="ctr"/>
        <c:lblOffset val="100"/>
        <c:noMultiLvlLbl val="0"/>
      </c:catAx>
      <c:valAx>
        <c:axId val="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horzOverflow="overflow" wrap="square" anchor="ctr" anchorCtr="1"/>
          <a:lstStyle/>
          <a:p>
            <a:pPr algn="ctr" rtl="0">
              <a:defRPr lang="ja-JP" altLang="en-US" sz="2000" b="0" i="0" u="none" strike="noStrike" kern="1200" baseline="0">
                <a:solidFill>
                  <a:schemeClr val="tx1">
                    <a:lumMod val="65000"/>
                    <a:lumOff val="35000"/>
                  </a:schemeClr>
                </a:solidFill>
                <a:latin typeface="+mn-lt"/>
                <a:ea typeface="+mn-ea"/>
                <a:cs typeface="+mn-cs"/>
              </a:defRPr>
            </a:pPr>
            <a:endParaRPr lang="ja-JP"/>
          </a:p>
        </c:txPr>
        <c:crossAx val="1"/>
        <c:crosses val="autoZero"/>
        <c:crossBetween val="between"/>
        <c:majorUnit val="0.2"/>
      </c:valAx>
      <c:spPr>
        <a:noFill/>
        <a:ln>
          <a:noFill/>
        </a:ln>
        <a:effectLst/>
      </c:spPr>
    </c:plotArea>
    <c:plotVisOnly val="1"/>
    <c:dispBlanksAs val="gap"/>
    <c:showDLblsOverMax val="0"/>
  </c:chart>
  <c:spPr>
    <a:solidFill>
      <a:schemeClr val="bg1"/>
    </a:solidFill>
    <a:ln w="9525" cap="flat" cmpd="sng" algn="ctr">
      <a:noFill/>
      <a:round/>
    </a:ln>
    <a:effectLst/>
  </c:spPr>
  <c:txPr>
    <a:bodyPr vertOverflow="overflow" horzOverflow="overflow" anchor="ctr" anchorCtr="1"/>
    <a:lstStyle/>
    <a:p>
      <a:pPr algn="ctr" rtl="0">
        <a:defRPr lang="ja-JP" altLang="en-US"/>
      </a:pPr>
      <a:endParaRPr lang="ja-JP"/>
    </a:p>
  </c:txPr>
  <c:externalData r:id="rId1">
    <c:autoUpdate val="0"/>
  </c:externalData>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vertOverflow="clip" horzOverflow="clip"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vertOverflow="clip" horzOverflow="clip"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vertOverflow="clip" horzOverflow="clip"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vertOverflow="clip" horzOverflow="clip"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vertOverflow="clip" horzOverflow="clip"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vertOverflow="clip" horzOverflow="clip"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vertOverflow="clip" horzOverflow="clip"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7" name="ヘッダー プレースホルダー 1"/>
          <p:cNvSpPr>
            <a:spLocks noGrp="1"/>
          </p:cNvSpPr>
          <p:nvPr>
            <p:ph type="hdr" sz="quarter"/>
          </p:nvPr>
        </p:nvSpPr>
        <p:spPr>
          <a:xfrm>
            <a:off x="0" y="0"/>
            <a:ext cx="2984871" cy="501015"/>
          </a:xfrm>
          <a:prstGeom prst="rect">
            <a:avLst/>
          </a:prstGeom>
        </p:spPr>
        <p:txBody>
          <a:bodyPr vert="horz" lIns="91440" tIns="45720" rIns="91440" bIns="45720" rtlCol="0"/>
          <a:lstStyle>
            <a:lvl1pPr algn="l">
              <a:defRPr sz="1200"/>
            </a:lvl1pPr>
          </a:lstStyle>
          <a:p>
            <a:endParaRPr kumimoji="1" lang="ja-JP" altLang="en-US"/>
          </a:p>
        </p:txBody>
      </p:sp>
      <p:sp>
        <p:nvSpPr>
          <p:cNvPr id="1108" name="日付プレースホルダー 2"/>
          <p:cNvSpPr>
            <a:spLocks noGrp="1"/>
          </p:cNvSpPr>
          <p:nvPr>
            <p:ph type="dt" sz="quarter" idx="1"/>
          </p:nvPr>
        </p:nvSpPr>
        <p:spPr>
          <a:xfrm>
            <a:off x="3901698" y="0"/>
            <a:ext cx="2984871" cy="501015"/>
          </a:xfrm>
          <a:prstGeom prst="rect">
            <a:avLst/>
          </a:prstGeom>
        </p:spPr>
        <p:txBody>
          <a:bodyPr vert="horz" lIns="91440" tIns="45720" rIns="91440" bIns="45720" rtlCol="0"/>
          <a:lstStyle>
            <a:lvl1pPr algn="r">
              <a:defRPr sz="1200"/>
            </a:lvl1pPr>
          </a:lstStyle>
          <a:p>
            <a:fld id="{5106495F-6063-4993-A734-166D669CB266}" type="datetimeFigureOut">
              <a:rPr kumimoji="1" lang="ja-JP" altLang="en-US" smtClean="0"/>
              <a:t>2019/12/4</a:t>
            </a:fld>
            <a:endParaRPr kumimoji="1" lang="ja-JP" altLang="en-US"/>
          </a:p>
        </p:txBody>
      </p:sp>
      <p:sp>
        <p:nvSpPr>
          <p:cNvPr id="1109" name="フッター プレースホルダー 3"/>
          <p:cNvSpPr>
            <a:spLocks noGrp="1"/>
          </p:cNvSpPr>
          <p:nvPr>
            <p:ph type="ftr" sz="quarter" idx="2"/>
          </p:nvPr>
        </p:nvSpPr>
        <p:spPr>
          <a:xfrm>
            <a:off x="0" y="9517545"/>
            <a:ext cx="2984871" cy="501015"/>
          </a:xfrm>
          <a:prstGeom prst="rect">
            <a:avLst/>
          </a:prstGeom>
        </p:spPr>
        <p:txBody>
          <a:bodyPr vert="horz" lIns="91440" tIns="45720" rIns="91440" bIns="45720" rtlCol="0" anchor="b"/>
          <a:lstStyle>
            <a:lvl1pPr algn="l">
              <a:defRPr sz="1200"/>
            </a:lvl1pPr>
          </a:lstStyle>
          <a:p>
            <a:endParaRPr kumimoji="1" lang="ja-JP" altLang="en-US"/>
          </a:p>
        </p:txBody>
      </p:sp>
      <p:sp>
        <p:nvSpPr>
          <p:cNvPr id="1110" name="スライド番号プレースホルダー 4"/>
          <p:cNvSpPr>
            <a:spLocks noGrp="1"/>
          </p:cNvSpPr>
          <p:nvPr>
            <p:ph type="sldNum" sz="quarter" idx="3"/>
          </p:nvPr>
        </p:nvSpPr>
        <p:spPr>
          <a:xfrm>
            <a:off x="3901698" y="9517545"/>
            <a:ext cx="2984871" cy="501015"/>
          </a:xfrm>
          <a:prstGeom prst="rect">
            <a:avLst/>
          </a:prstGeom>
        </p:spPr>
        <p:txBody>
          <a:bodyPr vert="horz" lIns="91440" tIns="45720" rIns="91440" bIns="45720" rtlCol="0" anchor="b"/>
          <a:lstStyle>
            <a:lvl1pPr algn="r">
              <a:defRPr sz="1200"/>
            </a:lvl1pPr>
          </a:lstStyle>
          <a:p>
            <a:fld id="{429EFFF0-29BD-4FE4-AA32-41D1110306B2}"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0" y="0"/>
            <a:ext cx="2984871" cy="501015"/>
          </a:xfrm>
          <a:prstGeom prst="rect">
            <a:avLst/>
          </a:prstGeom>
        </p:spPr>
        <p:txBody>
          <a:bodyPr vert="horz" lIns="91440" tIns="45720" rIns="91440" bIns="45720"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901698" y="0"/>
            <a:ext cx="2984871" cy="501015"/>
          </a:xfrm>
          <a:prstGeom prst="rect">
            <a:avLst/>
          </a:prstGeom>
        </p:spPr>
        <p:txBody>
          <a:bodyPr vert="horz" lIns="91440" tIns="45720" rIns="91440" bIns="45720" rtlCol="0"/>
          <a:lstStyle>
            <a:lvl1pPr algn="r">
              <a:defRPr sz="1200"/>
            </a:lvl1pPr>
          </a:lstStyle>
          <a:p>
            <a:fld id="{46D06EA9-14B5-4F31-95CC-6AD91D20700D}" type="datetimeFigureOut">
              <a:rPr kumimoji="1" lang="ja-JP" altLang="en-US" smtClean="0"/>
              <a:t>2019/12/4</a:t>
            </a:fld>
            <a:endParaRPr kumimoji="1" lang="ja-JP" altLang="en-US"/>
          </a:p>
        </p:txBody>
      </p:sp>
      <p:sp>
        <p:nvSpPr>
          <p:cNvPr id="1102" name="スライド イメージ プレースホルダー 3"/>
          <p:cNvSpPr>
            <a:spLocks noGrp="1" noRot="1" noChangeAspect="1"/>
          </p:cNvSpPr>
          <p:nvPr>
            <p:ph type="sldImg" idx="2"/>
          </p:nvPr>
        </p:nvSpPr>
        <p:spPr>
          <a:xfrm>
            <a:off x="102443" y="750542"/>
            <a:ext cx="6683279" cy="3759633"/>
          </a:xfrm>
          <a:prstGeom prst="rect">
            <a:avLst/>
          </a:prstGeom>
          <a:noFill/>
          <a:ln w="12700">
            <a:solidFill>
              <a:prstClr val="black"/>
            </a:solidFill>
          </a:ln>
        </p:spPr>
        <p:txBody>
          <a:bodyPr vert="horz" lIns="91440" tIns="45720" rIns="91440" bIns="45720" rtlCol="0" anchor="ctr"/>
          <a:lstStyle/>
          <a:p>
            <a:endParaRPr lang="ja-JP" altLang="en-US"/>
          </a:p>
        </p:txBody>
      </p:sp>
      <p:sp>
        <p:nvSpPr>
          <p:cNvPr id="1103" name="ノート プレースホルダー 4"/>
          <p:cNvSpPr>
            <a:spLocks noGrp="1"/>
          </p:cNvSpPr>
          <p:nvPr>
            <p:ph type="body" sz="quarter" idx="3"/>
          </p:nvPr>
        </p:nvSpPr>
        <p:spPr>
          <a:xfrm>
            <a:off x="688816" y="4759643"/>
            <a:ext cx="5510530" cy="450913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04" name="フッター プレースホルダー 5"/>
          <p:cNvSpPr>
            <a:spLocks noGrp="1"/>
          </p:cNvSpPr>
          <p:nvPr>
            <p:ph type="ftr" sz="quarter" idx="4"/>
          </p:nvPr>
        </p:nvSpPr>
        <p:spPr>
          <a:xfrm>
            <a:off x="0" y="9517545"/>
            <a:ext cx="2984871" cy="501015"/>
          </a:xfrm>
          <a:prstGeom prst="rect">
            <a:avLst/>
          </a:prstGeom>
        </p:spPr>
        <p:txBody>
          <a:bodyPr vert="horz" lIns="91440" tIns="45720" rIns="91440" bIns="45720"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901698" y="9517545"/>
            <a:ext cx="2984871" cy="501015"/>
          </a:xfrm>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 name="四角形 127"/>
          <p:cNvSpPr>
            <a:spLocks noGrp="1" noRot="1" noChangeAspect="1"/>
          </p:cNvSpPr>
          <p:nvPr>
            <p:ph type="sldImg" idx="2"/>
          </p:nvPr>
        </p:nvSpPr>
        <p:spPr>
          <a:prstGeom prst="rect">
            <a:avLst/>
          </a:prstGeom>
        </p:spPr>
        <p:txBody>
          <a:bodyPr/>
          <a:lstStyle/>
          <a:p>
            <a:endParaRPr kumimoji="1" lang="ja-JP" altLang="en-US"/>
          </a:p>
        </p:txBody>
      </p:sp>
      <p:sp>
        <p:nvSpPr>
          <p:cNvPr id="1120" name="四角形 128"/>
          <p:cNvSpPr>
            <a:spLocks noGrp="1"/>
          </p:cNvSpPr>
          <p:nvPr>
            <p:ph type="body" sz="quarter" idx="3"/>
          </p:nvPr>
        </p:nvSpPr>
        <p:spPr>
          <a:prstGeom prst="rect">
            <a:avLst/>
          </a:prstGeom>
        </p:spPr>
        <p:txBody>
          <a:bodyPr/>
          <a:lstStyle/>
          <a:p>
            <a:pPr algn="l"/>
            <a:r>
              <a:rPr lang="ja-JP" altLang="en-US"/>
              <a:t>これより、令和元年度、中野区立武蔵台小学校、研究主題「プログラミング的思考の育成 ～社会で普遍的に求められる資質・能力を育む～」の研究報告を始めます。 </a:t>
            </a:r>
          </a:p>
          <a:p>
            <a:endParaRPr kumimoji="1" lang="ja-JP" altLang="en-US"/>
          </a:p>
        </p:txBody>
      </p:sp>
      <p:sp>
        <p:nvSpPr>
          <p:cNvPr id="1121" name="四角形 129"/>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4" name="四角形 220"/>
          <p:cNvSpPr>
            <a:spLocks noGrp="1" noRot="1" noChangeAspect="1"/>
          </p:cNvSpPr>
          <p:nvPr>
            <p:ph type="sldImg" idx="2"/>
          </p:nvPr>
        </p:nvSpPr>
        <p:spPr>
          <a:prstGeom prst="rect">
            <a:avLst/>
          </a:prstGeom>
        </p:spPr>
        <p:txBody>
          <a:bodyPr/>
          <a:lstStyle/>
          <a:p>
            <a:endParaRPr kumimoji="1" lang="ja-JP" altLang="en-US"/>
          </a:p>
        </p:txBody>
      </p:sp>
      <p:sp>
        <p:nvSpPr>
          <p:cNvPr id="1355" name="四角形 221"/>
          <p:cNvSpPr>
            <a:spLocks noGrp="1"/>
          </p:cNvSpPr>
          <p:nvPr>
            <p:ph type="body" sz="quarter" idx="3"/>
          </p:nvPr>
        </p:nvSpPr>
        <p:spPr>
          <a:prstGeom prst="rect">
            <a:avLst/>
          </a:prstGeom>
        </p:spPr>
        <p:txBody>
          <a:bodyPr/>
          <a:lstStyle/>
          <a:p>
            <a:pPr algn="l"/>
            <a:r>
              <a:rPr lang="ja-JP" altLang="en-US"/>
              <a:t>★続いて、今年度はC分類の授業に重点を置いて実践を重ねました。C分類の学習は、教育課程内で各教科等とは別に実施するものであるため、A分類、B分類と異なり、★教科の目標ではなく、プログラミング教育の目標を達成することがねらいとなります。 </a:t>
            </a:r>
          </a:p>
          <a:p>
            <a:endParaRPr kumimoji="1" lang="ja-JP" altLang="en-US"/>
          </a:p>
        </p:txBody>
      </p:sp>
      <p:sp>
        <p:nvSpPr>
          <p:cNvPr id="1356" name="四角形 222"/>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 name="四角形 187"/>
          <p:cNvSpPr>
            <a:spLocks noGrp="1" noRot="1" noChangeAspect="1"/>
          </p:cNvSpPr>
          <p:nvPr>
            <p:ph type="sldImg" idx="2"/>
          </p:nvPr>
        </p:nvSpPr>
        <p:spPr>
          <a:prstGeom prst="rect">
            <a:avLst/>
          </a:prstGeom>
        </p:spPr>
        <p:txBody>
          <a:bodyPr/>
          <a:lstStyle/>
          <a:p>
            <a:endParaRPr kumimoji="1" lang="ja-JP" altLang="en-US"/>
          </a:p>
        </p:txBody>
      </p:sp>
      <p:sp>
        <p:nvSpPr>
          <p:cNvPr id="1322" name="四角形 188"/>
          <p:cNvSpPr>
            <a:spLocks noGrp="1"/>
          </p:cNvSpPr>
          <p:nvPr>
            <p:ph type="body" sz="quarter" idx="3"/>
          </p:nvPr>
        </p:nvSpPr>
        <p:spPr>
          <a:prstGeom prst="rect">
            <a:avLst/>
          </a:prstGeom>
        </p:spPr>
        <p:txBody>
          <a:bodyPr/>
          <a:lstStyle/>
          <a:p>
            <a:pPr algn="l"/>
            <a:r>
              <a:rPr lang="ja-JP" altLang="en-US"/>
              <a:t>★こちらの動画をご覧ください。 </a:t>
            </a:r>
          </a:p>
          <a:p>
            <a:r>
              <a:rPr lang="ja-JP" altLang="en-US"/>
              <a:t>これは、５年生の総合的な学習の時間で行った「プログラミングをしよう」です。ソビーゴというロボットを動かすためのプログラムを、児童に考えさせました。ここでは、プログラミング的思考のキーワードである「細分化」「記号化」「組み合わせ」そして「試行錯誤」に着目し、プログラミング的思考を育みました。 </a:t>
            </a:r>
          </a:p>
          <a:p>
            <a:endParaRPr kumimoji="1" lang="ja-JP" altLang="en-US"/>
          </a:p>
        </p:txBody>
      </p:sp>
      <p:sp>
        <p:nvSpPr>
          <p:cNvPr id="1323" name="四角形 189"/>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1" name="四角形 172"/>
          <p:cNvSpPr>
            <a:spLocks noGrp="1" noRot="1" noChangeAspect="1"/>
          </p:cNvSpPr>
          <p:nvPr>
            <p:ph type="sldImg" idx="2"/>
          </p:nvPr>
        </p:nvSpPr>
        <p:spPr>
          <a:prstGeom prst="rect">
            <a:avLst/>
          </a:prstGeom>
        </p:spPr>
        <p:txBody>
          <a:bodyPr/>
          <a:lstStyle/>
          <a:p>
            <a:endParaRPr kumimoji="1" lang="ja-JP" altLang="en-US"/>
          </a:p>
        </p:txBody>
      </p:sp>
      <p:sp>
        <p:nvSpPr>
          <p:cNvPr id="1242" name="四角形 173"/>
          <p:cNvSpPr>
            <a:spLocks noGrp="1"/>
          </p:cNvSpPr>
          <p:nvPr>
            <p:ph type="body" sz="quarter" idx="3"/>
          </p:nvPr>
        </p:nvSpPr>
        <p:spPr>
          <a:prstGeom prst="rect">
            <a:avLst/>
          </a:prstGeom>
        </p:spPr>
        <p:txBody>
          <a:bodyPr/>
          <a:lstStyle/>
          <a:p>
            <a:pPr algn="l"/>
            <a:r>
              <a:rPr lang="ja-JP" altLang="en-US"/>
              <a:t>★C分類の学習の実践を通した成果と課題です。 </a:t>
            </a:r>
          </a:p>
          <a:p>
            <a:r>
              <a:rPr lang="ja-JP" altLang="en-US"/>
              <a:t>★一番の成果は、６年間を見通した教材・教具の準備が整ったことです。★先程ご紹介しました資質・能力系統表を基に、発達段階に応じて身に付けさせたい力に合った教材を選びました。 </a:t>
            </a:r>
          </a:p>
          <a:p>
            <a:r>
              <a:rPr lang="ja-JP" altLang="en-US"/>
              <a:t>例えば、低学年では★「順次処理」、★中学年では「繰り返し処理」「条件分岐処理」といったプログラミングに関わる知識や技能を習得すること、★高学年では児童がより応用したプログラムを考えられるような教材を選びました。  </a:t>
            </a:r>
          </a:p>
          <a:p>
            <a:pPr algn="l"/>
            <a:r>
              <a:rPr lang="ja-JP" altLang="en-US"/>
              <a:t>★続いて、本校が課題として捉えたことをお伝えします。 </a:t>
            </a:r>
          </a:p>
          <a:p>
            <a:r>
              <a:rPr lang="ja-JP" altLang="en-US"/>
              <a:t>★課題の一点目は、予算面の課題です。プログラミングの教材・教具だけでなく、タブレットパソコンの台数やICT機器の環境を整えていく必要があります。そこで、プログラミング教材の環境が整うまでは安価な教材や、無料で公開されている教材を活用しながら、プログラミング教育を行っていく必要があります。 </a:t>
            </a:r>
          </a:p>
          <a:p>
            <a:r>
              <a:rPr lang="ja-JP" altLang="en-US"/>
              <a:t>本校がどのような教材や資料を活用してきたかについては、リーフレットと配布資料の中に掲載しておりますので、ご参考にしていただけたらと思います。 </a:t>
            </a:r>
          </a:p>
          <a:p>
            <a:r>
              <a:rPr lang="ja-JP" altLang="en-US"/>
              <a:t> </a:t>
            </a:r>
          </a:p>
          <a:p>
            <a:r>
              <a:rPr lang="ja-JP" altLang="en-US"/>
              <a:t>★課題の二点目は、プログラミングの教材・教具について、教員の知識や活用技能が十分でなかったことです。 </a:t>
            </a:r>
          </a:p>
          <a:p>
            <a:endParaRPr kumimoji="1" lang="ja-JP" altLang="en-US"/>
          </a:p>
        </p:txBody>
      </p:sp>
      <p:sp>
        <p:nvSpPr>
          <p:cNvPr id="1243" name="四角形 174"/>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0" name="四角形 196"/>
          <p:cNvSpPr>
            <a:spLocks noGrp="1" noRot="1" noChangeAspect="1"/>
          </p:cNvSpPr>
          <p:nvPr>
            <p:ph type="sldImg" idx="2"/>
          </p:nvPr>
        </p:nvSpPr>
        <p:spPr>
          <a:prstGeom prst="rect">
            <a:avLst/>
          </a:prstGeom>
        </p:spPr>
        <p:txBody>
          <a:bodyPr/>
          <a:lstStyle/>
          <a:p>
            <a:endParaRPr kumimoji="1" lang="ja-JP" altLang="en-US"/>
          </a:p>
        </p:txBody>
      </p:sp>
      <p:sp>
        <p:nvSpPr>
          <p:cNvPr id="1331" name="四角形 197"/>
          <p:cNvSpPr>
            <a:spLocks noGrp="1"/>
          </p:cNvSpPr>
          <p:nvPr>
            <p:ph type="body" sz="quarter" idx="3"/>
          </p:nvPr>
        </p:nvSpPr>
        <p:spPr>
          <a:prstGeom prst="rect">
            <a:avLst/>
          </a:prstGeom>
        </p:spPr>
        <p:txBody>
          <a:bodyPr/>
          <a:lstStyle/>
          <a:p>
            <a:pPr algn="l"/>
            <a:r>
              <a:rPr lang="ja-JP" altLang="en-US"/>
              <a:t>★そこで、校内研修で様々な教材を体験する場を設けました。児童の立場になって操作すると、使用法や取り扱いの留意点が分かっただけでなく、その奥深さから私たちも時間を忘れてプログラミングに熱中してしまいました。★なお、本日の分科会後に、各分科会会場にて皆様にもプログラミングの教材の体験をしていただける場を設けております。ぜひ、この機会に様々な教材に触れてみてください。 </a:t>
            </a:r>
          </a:p>
          <a:p>
            <a:endParaRPr kumimoji="1" lang="ja-JP" altLang="en-US"/>
          </a:p>
        </p:txBody>
      </p:sp>
      <p:sp>
        <p:nvSpPr>
          <p:cNvPr id="1332" name="四角形 198"/>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 name="四角形 199"/>
          <p:cNvSpPr>
            <a:spLocks noGrp="1" noRot="1" noChangeAspect="1"/>
          </p:cNvSpPr>
          <p:nvPr>
            <p:ph type="sldImg" idx="2"/>
          </p:nvPr>
        </p:nvSpPr>
        <p:spPr>
          <a:prstGeom prst="rect">
            <a:avLst/>
          </a:prstGeom>
        </p:spPr>
        <p:txBody>
          <a:bodyPr/>
          <a:lstStyle/>
          <a:p>
            <a:endParaRPr kumimoji="1" lang="ja-JP" altLang="en-US"/>
          </a:p>
        </p:txBody>
      </p:sp>
      <p:sp>
        <p:nvSpPr>
          <p:cNvPr id="1334" name="四角形 200"/>
          <p:cNvSpPr>
            <a:spLocks noGrp="1"/>
          </p:cNvSpPr>
          <p:nvPr>
            <p:ph type="body" sz="quarter" idx="3"/>
          </p:nvPr>
        </p:nvSpPr>
        <p:spPr>
          <a:prstGeom prst="rect">
            <a:avLst/>
          </a:prstGeom>
        </p:spPr>
        <p:txBody>
          <a:bodyPr/>
          <a:lstStyle/>
          <a:p>
            <a:pPr algn="l"/>
            <a:r>
              <a:rPr lang="ja-JP" altLang="en-US"/>
              <a:t>★また、A分類の学習の研究にも取り組みました。 </a:t>
            </a:r>
          </a:p>
          <a:p>
            <a:r>
              <a:rPr lang="ja-JP" altLang="en-US"/>
              <a:t>　A分類の学習は、★学習指導要領に基づき、必ず指導することが求められています。本日の公開授業の中で、５年生の算数「正多角形と円周の長さ」と、６年生の理科「電気の利用」がこれに当たります。本日公開した授業が、ご参観くださった皆様の一つの参考になれば幸いです。 </a:t>
            </a:r>
          </a:p>
          <a:p>
            <a:endParaRPr kumimoji="1" lang="ja-JP" altLang="en-US"/>
          </a:p>
        </p:txBody>
      </p:sp>
      <p:sp>
        <p:nvSpPr>
          <p:cNvPr id="1335" name="四角形 201"/>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6" name="四角形 202"/>
          <p:cNvSpPr>
            <a:spLocks noGrp="1" noRot="1" noChangeAspect="1"/>
          </p:cNvSpPr>
          <p:nvPr>
            <p:ph type="sldImg" idx="2"/>
          </p:nvPr>
        </p:nvSpPr>
        <p:spPr>
          <a:prstGeom prst="rect">
            <a:avLst/>
          </a:prstGeom>
        </p:spPr>
        <p:txBody>
          <a:bodyPr/>
          <a:lstStyle/>
          <a:p>
            <a:endParaRPr kumimoji="1" lang="ja-JP" altLang="en-US"/>
          </a:p>
        </p:txBody>
      </p:sp>
      <p:sp>
        <p:nvSpPr>
          <p:cNvPr id="1337" name="四角形 203"/>
          <p:cNvSpPr>
            <a:spLocks noGrp="1"/>
          </p:cNvSpPr>
          <p:nvPr>
            <p:ph type="body" sz="quarter" idx="3"/>
          </p:nvPr>
        </p:nvSpPr>
        <p:spPr>
          <a:prstGeom prst="rect">
            <a:avLst/>
          </a:prstGeom>
        </p:spPr>
        <p:txBody>
          <a:bodyPr/>
          <a:lstStyle/>
          <a:p>
            <a:pPr algn="l"/>
            <a:r>
              <a:rPr lang="ja-JP" altLang="en-US"/>
              <a:t>★また、日常の様々な場面で児童がプログラミング的思考を活用できるように、教室掲示を作成しました。必要に応じて、このフローチャートを活用して課題解決に役立てています。 </a:t>
            </a:r>
          </a:p>
          <a:p>
            <a:endParaRPr kumimoji="1" lang="ja-JP" altLang="en-US"/>
          </a:p>
        </p:txBody>
      </p:sp>
      <p:sp>
        <p:nvSpPr>
          <p:cNvPr id="1338" name="四角形 204"/>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7" name="四角形 223"/>
          <p:cNvSpPr>
            <a:spLocks noGrp="1" noRot="1" noChangeAspect="1"/>
          </p:cNvSpPr>
          <p:nvPr>
            <p:ph type="sldImg" idx="2"/>
          </p:nvPr>
        </p:nvSpPr>
        <p:spPr>
          <a:xfrm>
            <a:off x="103188" y="750888"/>
            <a:ext cx="6681787" cy="3759200"/>
          </a:xfrm>
          <a:prstGeom prst="rect">
            <a:avLst/>
          </a:prstGeom>
        </p:spPr>
        <p:txBody>
          <a:bodyPr/>
          <a:lstStyle/>
          <a:p>
            <a:endParaRPr kumimoji="1" lang="ja-JP" altLang="en-US"/>
          </a:p>
        </p:txBody>
      </p:sp>
      <p:sp>
        <p:nvSpPr>
          <p:cNvPr id="1358" name="四角形 224"/>
          <p:cNvSpPr>
            <a:spLocks noGrp="1"/>
          </p:cNvSpPr>
          <p:nvPr>
            <p:ph type="body" sz="quarter" idx="3"/>
          </p:nvPr>
        </p:nvSpPr>
        <p:spPr>
          <a:prstGeom prst="rect">
            <a:avLst/>
          </a:prstGeom>
        </p:spPr>
        <p:txBody>
          <a:bodyPr/>
          <a:lstStyle/>
          <a:p>
            <a:pPr algn="l"/>
            <a:r>
              <a:rPr lang="ja-JP" altLang="en-US"/>
              <a:t>　★最後に、これまでの研究に関する児童の意識調査について報告します。 </a:t>
            </a:r>
          </a:p>
          <a:p>
            <a:r>
              <a:rPr lang="ja-JP" altLang="en-US"/>
              <a:t>　★プログラミングの学習を９０％以上の児童が「楽しかった」「またやりたい」という回答をしています。プログラミング教育の学習が児童にとって、楽しく、意欲的に取り組むことができる学習活動であることが分かります。 </a:t>
            </a:r>
          </a:p>
          <a:p>
            <a:r>
              <a:rPr lang="ja-JP" altLang="en-US"/>
              <a:t> </a:t>
            </a:r>
          </a:p>
          <a:p>
            <a:endParaRPr kumimoji="1" lang="ja-JP" altLang="en-US"/>
          </a:p>
        </p:txBody>
      </p:sp>
      <p:sp>
        <p:nvSpPr>
          <p:cNvPr id="1359" name="四角形 225"/>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0" name="四角形 226"/>
          <p:cNvSpPr>
            <a:spLocks noGrp="1" noRot="1" noChangeAspect="1"/>
          </p:cNvSpPr>
          <p:nvPr>
            <p:ph type="sldImg" idx="2"/>
          </p:nvPr>
        </p:nvSpPr>
        <p:spPr>
          <a:xfrm>
            <a:off x="103188" y="750888"/>
            <a:ext cx="6681787" cy="3759200"/>
          </a:xfrm>
          <a:prstGeom prst="rect">
            <a:avLst/>
          </a:prstGeom>
        </p:spPr>
        <p:txBody>
          <a:bodyPr/>
          <a:lstStyle/>
          <a:p>
            <a:endParaRPr kumimoji="1" lang="ja-JP" altLang="en-US"/>
          </a:p>
        </p:txBody>
      </p:sp>
      <p:sp>
        <p:nvSpPr>
          <p:cNvPr id="1361" name="四角形 227"/>
          <p:cNvSpPr>
            <a:spLocks noGrp="1"/>
          </p:cNvSpPr>
          <p:nvPr>
            <p:ph type="body" sz="quarter" idx="3"/>
          </p:nvPr>
        </p:nvSpPr>
        <p:spPr>
          <a:prstGeom prst="rect">
            <a:avLst/>
          </a:prstGeom>
        </p:spPr>
        <p:txBody>
          <a:bodyPr/>
          <a:lstStyle/>
          <a:p>
            <a:pPr algn="l"/>
            <a:r>
              <a:rPr lang="ja-JP" altLang="en-US"/>
              <a:t>　★このページのグラフは「プログラミング的思考」に関する内容です。 </a:t>
            </a:r>
          </a:p>
          <a:p>
            <a:r>
              <a:rPr lang="ja-JP" altLang="en-US"/>
              <a:t>「プログラミング的思考」のキーワードでもある★「細分化」をすることについては約９５％、★「試行錯誤」をすることについては約８９％の児童が、意識して思考をはたらかせていたと答えています。 </a:t>
            </a:r>
          </a:p>
          <a:p>
            <a:r>
              <a:rPr lang="ja-JP" altLang="en-US"/>
              <a:t>　★このような考え方を活用し、約９２％の児童が「プログラミングを通して学んだ考え方をこれからの生活に生かしたい」という考えに至りました。 </a:t>
            </a:r>
          </a:p>
          <a:p>
            <a:endParaRPr kumimoji="1" lang="ja-JP" altLang="en-US"/>
          </a:p>
        </p:txBody>
      </p:sp>
      <p:sp>
        <p:nvSpPr>
          <p:cNvPr id="1362" name="四角形 228"/>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3" name="四角形 242"/>
          <p:cNvSpPr>
            <a:spLocks noGrp="1" noRot="1" noChangeAspect="1"/>
          </p:cNvSpPr>
          <p:nvPr>
            <p:ph type="sldImg" idx="2"/>
          </p:nvPr>
        </p:nvSpPr>
        <p:spPr>
          <a:xfrm>
            <a:off x="103188" y="750888"/>
            <a:ext cx="6681787" cy="3759200"/>
          </a:xfrm>
          <a:prstGeom prst="rect">
            <a:avLst/>
          </a:prstGeom>
        </p:spPr>
        <p:txBody>
          <a:bodyPr/>
          <a:lstStyle/>
          <a:p>
            <a:endParaRPr kumimoji="1" lang="ja-JP" altLang="en-US"/>
          </a:p>
        </p:txBody>
      </p:sp>
      <p:sp>
        <p:nvSpPr>
          <p:cNvPr id="1314" name="四角形 243"/>
          <p:cNvSpPr>
            <a:spLocks noGrp="1"/>
          </p:cNvSpPr>
          <p:nvPr>
            <p:ph type="body" sz="quarter" idx="3"/>
          </p:nvPr>
        </p:nvSpPr>
        <p:spPr>
          <a:prstGeom prst="rect">
            <a:avLst/>
          </a:prstGeom>
        </p:spPr>
        <p:txBody>
          <a:bodyPr/>
          <a:lstStyle/>
          <a:p>
            <a:pPr algn="l"/>
            <a:r>
              <a:rPr lang="ja-JP" altLang="en-US"/>
              <a:t>★また、「身の回りでプログラムされているものが★あることに気付いた」という児童は約８４％、 </a:t>
            </a:r>
          </a:p>
          <a:p>
            <a:r>
              <a:rPr lang="ja-JP" altLang="en-US"/>
              <a:t>★「プログラミングを工夫することで自分の生活を便利にしていきたい」という児童は９７％以上でした。プログラミング教育を行うことで、生活の中にあるコンピュータプログラムに対する見方に影響を与え、自分たちもプログラミングをすることで生活を便利にすることができるのではないかという、未来への可能性を児童にもたせるきっかけにもなりました。 </a:t>
            </a:r>
          </a:p>
          <a:p>
            <a:endParaRPr kumimoji="1" lang="ja-JP" altLang="en-US"/>
          </a:p>
        </p:txBody>
      </p:sp>
      <p:sp>
        <p:nvSpPr>
          <p:cNvPr id="1315" name="四角形 244"/>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9" name="四角形 205"/>
          <p:cNvSpPr>
            <a:spLocks noGrp="1" noRot="1" noChangeAspect="1"/>
          </p:cNvSpPr>
          <p:nvPr>
            <p:ph type="sldImg" idx="2"/>
          </p:nvPr>
        </p:nvSpPr>
        <p:spPr>
          <a:prstGeom prst="rect">
            <a:avLst/>
          </a:prstGeom>
        </p:spPr>
        <p:txBody>
          <a:bodyPr/>
          <a:lstStyle/>
          <a:p>
            <a:endParaRPr kumimoji="1" lang="ja-JP" altLang="en-US"/>
          </a:p>
        </p:txBody>
      </p:sp>
      <p:sp>
        <p:nvSpPr>
          <p:cNvPr id="1340" name="四角形 206"/>
          <p:cNvSpPr>
            <a:spLocks noGrp="1"/>
          </p:cNvSpPr>
          <p:nvPr>
            <p:ph type="body" sz="quarter" idx="3"/>
          </p:nvPr>
        </p:nvSpPr>
        <p:spPr>
          <a:prstGeom prst="rect">
            <a:avLst/>
          </a:prstGeom>
        </p:spPr>
        <p:txBody>
          <a:bodyPr/>
          <a:lstStyle/>
          <a:p>
            <a:pPr algn="l"/>
            <a:r>
              <a:rPr lang="ja-JP" altLang="en-US"/>
              <a:t>★まだまだ研究途上ではありますが、今後もプログラミング教育を進めていくことを通して、社会で普遍的に求められる資質・能力であり、子供たちがこれからの現代社会を切り拓いていくための資質・能力である「プログラミング的思考」を育んでまいりたいと思います。 </a:t>
            </a:r>
          </a:p>
          <a:p>
            <a:r>
              <a:rPr lang="ja-JP" altLang="en-US"/>
              <a:t>　★ご清聴ありがとうございました。 </a:t>
            </a:r>
          </a:p>
          <a:p>
            <a:endParaRPr kumimoji="1" lang="ja-JP" altLang="en-US"/>
          </a:p>
        </p:txBody>
      </p:sp>
      <p:sp>
        <p:nvSpPr>
          <p:cNvPr id="1341" name="四角形 207"/>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 name="四角形 148"/>
          <p:cNvSpPr>
            <a:spLocks noGrp="1" noRot="1" noChangeAspect="1"/>
          </p:cNvSpPr>
          <p:nvPr>
            <p:ph type="sldImg" idx="2"/>
          </p:nvPr>
        </p:nvSpPr>
        <p:spPr>
          <a:prstGeom prst="rect">
            <a:avLst/>
          </a:prstGeom>
        </p:spPr>
        <p:txBody>
          <a:bodyPr/>
          <a:lstStyle/>
          <a:p>
            <a:endParaRPr kumimoji="1" lang="ja-JP" altLang="en-US"/>
          </a:p>
        </p:txBody>
      </p:sp>
      <p:sp>
        <p:nvSpPr>
          <p:cNvPr id="1153" name="四角形 149"/>
          <p:cNvSpPr>
            <a:spLocks noGrp="1"/>
          </p:cNvSpPr>
          <p:nvPr>
            <p:ph type="body" sz="quarter" idx="3"/>
          </p:nvPr>
        </p:nvSpPr>
        <p:spPr>
          <a:prstGeom prst="rect">
            <a:avLst/>
          </a:prstGeom>
        </p:spPr>
        <p:txBody>
          <a:bodyPr/>
          <a:lstStyle/>
          <a:p>
            <a:pPr algn="l"/>
            <a:r>
              <a:rPr lang="ja-JP" altLang="en-US"/>
              <a:t>★まず、「プログラミング的思考」についてです。「小学校学習指導要領解説　総則編」には、プログラミング教育のねらいの一つとして“「プログラミング的思考」を育むこと”が挙げられています。文部科学省発行の「小学校プログラミング教育の手引　第2版」によると、「プログラミング的思考」とは、「自分が意図する一連の活動を実現するために、★どのような動きの組合せが必要であり、★一つ一つの動きに対応した記号を、★どのように組み合わせたらいいのか、記号の組合せを★どのように改善していけば、より意図した活動に近づくのか、といったことを論理的に考えていく力」と説明されています。 つまり、「プログラミング的思考」とは、論理的思考力の一つであり、課題解決のための思考ということができます。本校では、★「細分化」★「命令（記号）化」★「組み合わせ」★「試行錯誤」というキーワードに着目し、プログラミング教育を通して児童の「プログラミング的思考」を育むことをねらいに研究に取り組みました。 </a:t>
            </a:r>
          </a:p>
          <a:p>
            <a:pPr algn="l"/>
            <a:endParaRPr lang="ja-JP" altLang="en-US"/>
          </a:p>
          <a:p>
            <a:endParaRPr kumimoji="1" lang="ja-JP" altLang="en-US"/>
          </a:p>
        </p:txBody>
      </p:sp>
      <p:sp>
        <p:nvSpPr>
          <p:cNvPr id="1154" name="四角形 150"/>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2" name="四角形 208"/>
          <p:cNvSpPr>
            <a:spLocks noGrp="1" noRot="1" noChangeAspect="1"/>
          </p:cNvSpPr>
          <p:nvPr>
            <p:ph type="sldImg" idx="2"/>
          </p:nvPr>
        </p:nvSpPr>
        <p:spPr>
          <a:prstGeom prst="rect">
            <a:avLst/>
          </a:prstGeom>
        </p:spPr>
        <p:txBody>
          <a:bodyPr/>
          <a:lstStyle/>
          <a:p>
            <a:endParaRPr kumimoji="1" lang="ja-JP" altLang="en-US"/>
          </a:p>
        </p:txBody>
      </p:sp>
      <p:sp>
        <p:nvSpPr>
          <p:cNvPr id="1343" name="四角形 209"/>
          <p:cNvSpPr>
            <a:spLocks noGrp="1"/>
          </p:cNvSpPr>
          <p:nvPr>
            <p:ph type="body" sz="quarter" idx="3"/>
          </p:nvPr>
        </p:nvSpPr>
        <p:spPr>
          <a:prstGeom prst="rect">
            <a:avLst/>
          </a:prstGeom>
        </p:spPr>
        <p:txBody>
          <a:bodyPr/>
          <a:lstStyle/>
          <a:p>
            <a:pPr algn="l"/>
            <a:r>
              <a:rPr lang="ja-JP" altLang="en-US"/>
              <a:t>★続いて、プログラミング教育における学習活動の分類です。プログラミング教育における学習活動には、A~Fの分類があります。★小学校では、このうちA～Dの分類を教育課程の中に位置付けます。同様のものがお手持ちのリーフレットにもございます。詳しくはそちらをご覧ください。 </a:t>
            </a:r>
          </a:p>
          <a:p>
            <a:endParaRPr kumimoji="1" lang="ja-JP" altLang="en-US"/>
          </a:p>
        </p:txBody>
      </p:sp>
      <p:sp>
        <p:nvSpPr>
          <p:cNvPr id="1344" name="四角形 210"/>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 name="四角形 140"/>
          <p:cNvSpPr>
            <a:spLocks noGrp="1" noRot="1" noChangeAspect="1"/>
          </p:cNvSpPr>
          <p:nvPr>
            <p:ph type="sldImg" idx="2"/>
          </p:nvPr>
        </p:nvSpPr>
        <p:spPr>
          <a:xfrm>
            <a:off x="103188" y="750888"/>
            <a:ext cx="6681787" cy="3759200"/>
          </a:xfrm>
          <a:prstGeom prst="rect">
            <a:avLst/>
          </a:prstGeom>
        </p:spPr>
        <p:txBody>
          <a:bodyPr/>
          <a:lstStyle/>
          <a:p>
            <a:endParaRPr kumimoji="1" lang="ja-JP" altLang="en-US"/>
          </a:p>
        </p:txBody>
      </p:sp>
      <p:sp>
        <p:nvSpPr>
          <p:cNvPr id="1183" name="四角形 141"/>
          <p:cNvSpPr>
            <a:spLocks noGrp="1"/>
          </p:cNvSpPr>
          <p:nvPr>
            <p:ph type="body" sz="quarter" idx="3"/>
          </p:nvPr>
        </p:nvSpPr>
        <p:spPr>
          <a:prstGeom prst="rect">
            <a:avLst/>
          </a:prstGeom>
        </p:spPr>
        <p:txBody>
          <a:bodyPr/>
          <a:lstStyle/>
          <a:p>
            <a:pPr algn="l"/>
            <a:r>
              <a:rPr lang="ja-JP" altLang="en-US"/>
              <a:t>★ここから、２年間に渡る本校の研究の経過を報告します。 </a:t>
            </a:r>
          </a:p>
          <a:p>
            <a:r>
              <a:rPr lang="ja-JP" altLang="en-US"/>
              <a:t>★昨年度、研究をスタートした頃はプログラミング教育に関する教材・教具なども無かったため、まずはB分類、特にコンピュータ等を活用しない「アンプラグド」の実践を進めました。★日常の授業の中で「プログラミング的思考」を育成することはできないかを考え、昨年度は年間１０本の研究授業を行いました。 </a:t>
            </a:r>
          </a:p>
          <a:p>
            <a:endParaRPr kumimoji="1" lang="ja-JP" altLang="en-US"/>
          </a:p>
        </p:txBody>
      </p:sp>
      <p:sp>
        <p:nvSpPr>
          <p:cNvPr id="1184" name="四角形 142"/>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4" name="四角形 190"/>
          <p:cNvSpPr>
            <a:spLocks noGrp="1" noRot="1" noChangeAspect="1"/>
          </p:cNvSpPr>
          <p:nvPr>
            <p:ph type="sldImg" idx="2"/>
          </p:nvPr>
        </p:nvSpPr>
        <p:spPr>
          <a:prstGeom prst="rect">
            <a:avLst/>
          </a:prstGeom>
        </p:spPr>
        <p:txBody>
          <a:bodyPr/>
          <a:lstStyle/>
          <a:p>
            <a:endParaRPr kumimoji="1" lang="ja-JP" altLang="en-US"/>
          </a:p>
        </p:txBody>
      </p:sp>
      <p:sp>
        <p:nvSpPr>
          <p:cNvPr id="1325" name="四角形 191"/>
          <p:cNvSpPr>
            <a:spLocks noGrp="1"/>
          </p:cNvSpPr>
          <p:nvPr>
            <p:ph type="body" sz="quarter" idx="3"/>
          </p:nvPr>
        </p:nvSpPr>
        <p:spPr>
          <a:prstGeom prst="rect">
            <a:avLst/>
          </a:prstGeom>
        </p:spPr>
        <p:txBody>
          <a:bodyPr/>
          <a:lstStyle/>
          <a:p>
            <a:pPr algn="l"/>
            <a:r>
              <a:rPr lang="ja-JP" altLang="en-US"/>
              <a:t>★これは、６年生の「マット運動」の授業の様子です。側方倒立回転の技を行うために、手の付き方や足の動き等、技の構成要素を細分化して考え、どのような順序で組み合わせるとよいか考えました。プログラミングの考え方を応用したことで、「初めてできるようになった」「前よりもきれいに回れるようになった」という児童が多く見られました。 </a:t>
            </a:r>
          </a:p>
          <a:p>
            <a:endParaRPr kumimoji="1" lang="ja-JP" altLang="en-US"/>
          </a:p>
        </p:txBody>
      </p:sp>
      <p:sp>
        <p:nvSpPr>
          <p:cNvPr id="1326" name="四角形 192"/>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7" name="四角形 193"/>
          <p:cNvSpPr>
            <a:spLocks noGrp="1" noRot="1" noChangeAspect="1"/>
          </p:cNvSpPr>
          <p:nvPr>
            <p:ph type="sldImg" idx="2"/>
          </p:nvPr>
        </p:nvSpPr>
        <p:spPr>
          <a:prstGeom prst="rect">
            <a:avLst/>
          </a:prstGeom>
        </p:spPr>
        <p:txBody>
          <a:bodyPr/>
          <a:lstStyle/>
          <a:p>
            <a:endParaRPr kumimoji="1" lang="ja-JP" altLang="en-US"/>
          </a:p>
        </p:txBody>
      </p:sp>
      <p:sp>
        <p:nvSpPr>
          <p:cNvPr id="1328" name="四角形 194"/>
          <p:cNvSpPr>
            <a:spLocks noGrp="1"/>
          </p:cNvSpPr>
          <p:nvPr>
            <p:ph type="body" sz="quarter" idx="3"/>
          </p:nvPr>
        </p:nvSpPr>
        <p:spPr>
          <a:prstGeom prst="rect">
            <a:avLst/>
          </a:prstGeom>
        </p:spPr>
        <p:txBody>
          <a:bodyPr/>
          <a:lstStyle/>
          <a:p>
            <a:pPr algn="l"/>
            <a:r>
              <a:rPr lang="ja-JP" altLang="en-US"/>
              <a:t>★他にも、本日の１年生、４年生の授業のように、様々な教科にプログラミング教育の要素を取り入れた実践を行いました。なお、本校のWEBサイトには本日の公開授業だけでなく、昨年度の研究授業の指導案やワークシート等も公開しておりますので、ご活用いただけたら幸いです。 </a:t>
            </a:r>
          </a:p>
          <a:p>
            <a:endParaRPr kumimoji="1" lang="ja-JP" altLang="en-US"/>
          </a:p>
        </p:txBody>
      </p:sp>
      <p:sp>
        <p:nvSpPr>
          <p:cNvPr id="1329" name="四角形 195"/>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5" name="四角形 211"/>
          <p:cNvSpPr>
            <a:spLocks noGrp="1" noRot="1" noChangeAspect="1"/>
          </p:cNvSpPr>
          <p:nvPr>
            <p:ph type="sldImg" idx="2"/>
          </p:nvPr>
        </p:nvSpPr>
        <p:spPr>
          <a:prstGeom prst="rect">
            <a:avLst/>
          </a:prstGeom>
        </p:spPr>
        <p:txBody>
          <a:bodyPr/>
          <a:lstStyle/>
          <a:p>
            <a:endParaRPr kumimoji="1" lang="ja-JP" altLang="en-US"/>
          </a:p>
        </p:txBody>
      </p:sp>
      <p:sp>
        <p:nvSpPr>
          <p:cNvPr id="1346" name="四角形 212"/>
          <p:cNvSpPr>
            <a:spLocks noGrp="1"/>
          </p:cNvSpPr>
          <p:nvPr>
            <p:ph type="body" sz="quarter" idx="3"/>
          </p:nvPr>
        </p:nvSpPr>
        <p:spPr>
          <a:prstGeom prst="rect">
            <a:avLst/>
          </a:prstGeom>
        </p:spPr>
        <p:txBody>
          <a:bodyPr/>
          <a:lstStyle/>
          <a:p>
            <a:pPr algn="l"/>
            <a:r>
              <a:rPr lang="ja-JP" altLang="en-US"/>
              <a:t>★１年目の研究の成果と課題です。 </a:t>
            </a:r>
          </a:p>
          <a:p>
            <a:r>
              <a:rPr lang="ja-JP" altLang="en-US"/>
              <a:t>まず、成果としては、B分類、特にアンプラグドの学習の中で「プログラミング的思考」を活用した授業を行うことができたことです。B分類の中でも効果的にプログラミングの要素を取り入れることで、児童が「プログラミング的思考」を活用して課題解決をし、より教科の目標が達成しやすくなることがありました。</a:t>
            </a:r>
            <a:endParaRPr kumimoji="1" lang="ja-JP" altLang="en-US"/>
          </a:p>
          <a:p>
            <a:pPr algn="l"/>
            <a:r>
              <a:rPr lang="ja-JP" altLang="en-US"/>
              <a:t>また、B分類の学習の留意点が分かったことも成果の一つです。★B分類の学習では、教科の目標を達成することが第一になります。あくまでも教科の目標をより達成しやすくするために、プログラミングの手法や考え方を活用するということが重要です。 </a:t>
            </a:r>
          </a:p>
          <a:p>
            <a:r>
              <a:rPr lang="ja-JP" altLang="en-US"/>
              <a:t>★また、プログラミング教育に合う学習と、合わない学習があることも分かりました。昨年度、体育の「フラッグフットボール」の実践を行いました。攻撃のための動きのパターンを細分化してカードにし、それらを組み合わせることでよりよい攻撃のプログラムを考えることをねらいましたが、実際の試合では相手の動きによって瞬時の判断をしなくてはならず、自分たちが考えた攻撃のプログラムが成功したり失敗したりと、プログラムの良さの検証が難しいこともありました。このように、一見すると「プログラミング的思考」を活用できそうでも、実際はうまくいかないものがあることが分かりました。 </a:t>
            </a:r>
          </a:p>
          <a:p>
            <a:r>
              <a:rPr lang="ja-JP" altLang="en-US"/>
              <a:t>★もう一つの留意点は、コンピュータとのつながりを考えることです。講師の佐藤和紀（かずのり）先生から、授業を通して、児童が日常の中でプログラミングされているものに気が付くことができるようになることや、Ｂ分類の学習で学んだことが、コンピュータなどを使った学習につながるようにすることが大切であるということを教えていただきました。これらのことを意識して、授業を行っています。 </a:t>
            </a:r>
          </a:p>
          <a:p>
            <a:r>
              <a:rPr lang="ja-JP" altLang="en-US"/>
              <a:t>★次に課題です。 </a:t>
            </a:r>
          </a:p>
          <a:p>
            <a:r>
              <a:rPr lang="ja-JP" altLang="en-US"/>
              <a:t>昨年度までは、まずは実践ということで研究に取り組みましたが、★児童に身に付けさせたい力、系統性が不明確でした。 </a:t>
            </a:r>
          </a:p>
          <a:p>
            <a:r>
              <a:rPr lang="ja-JP" altLang="en-US"/>
              <a:t>★また、どの授業で、どの場面でプログラミング教育が行うことが適切なのかが分からず、試行錯誤が必要でした。 </a:t>
            </a:r>
          </a:p>
        </p:txBody>
      </p:sp>
      <p:sp>
        <p:nvSpPr>
          <p:cNvPr id="1347" name="四角形 213"/>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8" name="四角形 214"/>
          <p:cNvSpPr>
            <a:spLocks noGrp="1" noRot="1" noChangeAspect="1"/>
          </p:cNvSpPr>
          <p:nvPr>
            <p:ph type="sldImg" idx="2"/>
          </p:nvPr>
        </p:nvSpPr>
        <p:spPr>
          <a:prstGeom prst="rect">
            <a:avLst/>
          </a:prstGeom>
        </p:spPr>
        <p:txBody>
          <a:bodyPr/>
          <a:lstStyle/>
          <a:p>
            <a:endParaRPr kumimoji="1" lang="ja-JP" altLang="en-US"/>
          </a:p>
        </p:txBody>
      </p:sp>
      <p:sp>
        <p:nvSpPr>
          <p:cNvPr id="1349" name="四角形 215"/>
          <p:cNvSpPr>
            <a:spLocks noGrp="1"/>
          </p:cNvSpPr>
          <p:nvPr>
            <p:ph type="body" sz="quarter" idx="3"/>
          </p:nvPr>
        </p:nvSpPr>
        <p:spPr>
          <a:prstGeom prst="rect">
            <a:avLst/>
          </a:prstGeom>
        </p:spPr>
        <p:txBody>
          <a:bodyPr/>
          <a:lstStyle/>
          <a:p>
            <a:pPr algn="l"/>
            <a:r>
              <a:rPr lang="ja-JP" altLang="en-US"/>
              <a:t>★そこで、児童の発達段階、コンピュータを扱う技能やICT環境を考慮して、プログラミング教育で育む資質・能力の系統表を作成しました。この系統表の完成により、小学校６年間のうち、どの学年でどのような資質・能力を育てていけばよいかが明確になりました。 </a:t>
            </a:r>
          </a:p>
          <a:p>
            <a:endParaRPr kumimoji="1" lang="ja-JP" altLang="en-US"/>
          </a:p>
        </p:txBody>
      </p:sp>
      <p:sp>
        <p:nvSpPr>
          <p:cNvPr id="1350" name="四角形 216"/>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 name="四角形 217"/>
          <p:cNvSpPr>
            <a:spLocks noGrp="1" noRot="1" noChangeAspect="1"/>
          </p:cNvSpPr>
          <p:nvPr>
            <p:ph type="sldImg" idx="2"/>
          </p:nvPr>
        </p:nvSpPr>
        <p:spPr>
          <a:prstGeom prst="rect">
            <a:avLst/>
          </a:prstGeom>
        </p:spPr>
        <p:txBody>
          <a:bodyPr/>
          <a:lstStyle/>
          <a:p>
            <a:endParaRPr kumimoji="1" lang="ja-JP" altLang="en-US"/>
          </a:p>
        </p:txBody>
      </p:sp>
      <p:sp>
        <p:nvSpPr>
          <p:cNvPr id="1352" name="四角形 218"/>
          <p:cNvSpPr>
            <a:spLocks noGrp="1"/>
          </p:cNvSpPr>
          <p:nvPr>
            <p:ph type="body" sz="quarter" idx="3"/>
          </p:nvPr>
        </p:nvSpPr>
        <p:spPr>
          <a:prstGeom prst="rect">
            <a:avLst/>
          </a:prstGeom>
        </p:spPr>
        <p:txBody>
          <a:bodyPr/>
          <a:lstStyle/>
          <a:p>
            <a:pPr algn="l"/>
            <a:r>
              <a:rPr lang="ja-JP" altLang="en-US"/>
              <a:t>★また、前年の実践とこの系統表を併せて「年間指導計画」も作成しました。これにより、それぞれの学年が１年間のどこでプログラミングの学習を行うかが決まりました。 </a:t>
            </a:r>
          </a:p>
          <a:p>
            <a:r>
              <a:rPr lang="ja-JP" altLang="en-US"/>
              <a:t>初年度の研究を終えた頃は、多様な場面でプログラミング教育の実践ができると考え、多くの学習を年間指導計画に加えましたが、実際に指導してみると、教科の目標を達成することが難しかったり、指導が難しかったりすることがありました。そこで、無理のない範囲で指導ができるよう、精選していきました。　 </a:t>
            </a:r>
          </a:p>
          <a:p>
            <a:r>
              <a:rPr lang="ja-JP" altLang="en-US"/>
              <a:t>これにより、発達段階に応じて系統的に見通しをもった指導をすることができるようになりました。 </a:t>
            </a:r>
          </a:p>
          <a:p>
            <a:r>
              <a:rPr lang="ja-JP" altLang="en-US"/>
              <a:t>同様のものがお手持ちのリーフレットや本校WEBサイトにも掲載しております。詳しくはそちらをご覧ください。★なお、この年間指導計画には、Ａ、Ｂ、Ｃと、学習の分類を表記しています。よろしければ、各校での年間指導計画を立てる際の参考にしてください。 </a:t>
            </a:r>
          </a:p>
          <a:p>
            <a:endParaRPr kumimoji="1" lang="ja-JP" altLang="en-US"/>
          </a:p>
        </p:txBody>
      </p:sp>
      <p:sp>
        <p:nvSpPr>
          <p:cNvPr id="1353" name="四角形 219"/>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1032" name="字幕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1033" name="日付プレースホルダー 3"/>
          <p:cNvSpPr>
            <a:spLocks noGrp="1"/>
          </p:cNvSpPr>
          <p:nvPr>
            <p:ph type="dt" sz="half" idx="10"/>
          </p:nvPr>
        </p:nvSpPr>
        <p:spPr/>
        <p:txBody>
          <a:bodyPr/>
          <a:lstStyle/>
          <a:p>
            <a:fld id="{14C1CD66-A709-4FAF-8771-532D72F7F4F6}" type="datetimeFigureOut">
              <a:rPr kumimoji="1" lang="ja-JP" altLang="en-US" smtClean="0"/>
              <a:t>2019/12/4</a:t>
            </a:fld>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1AD1F73F-F68D-409B-936D-AA49C525515D}" type="slidenum">
              <a:rPr kumimoji="1" lang="ja-JP" altLang="en-US" smtClean="0"/>
              <a:t>‹#›</a:t>
            </a:fld>
            <a:endParaRPr kumimoji="1" lang="ja-JP" altLang="en-US"/>
          </a:p>
        </p:txBody>
      </p:sp>
    </p:spTree>
    <p:extLst>
      <p:ext uri="{BB962C8B-B14F-4D97-AF65-F5344CB8AC3E}">
        <p14:creationId xmlns:p14="http://schemas.microsoft.com/office/powerpoint/2010/main" val="1776547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a:t>マスター タイトルの書式設定</a:t>
            </a:r>
          </a:p>
        </p:txBody>
      </p:sp>
      <p:sp>
        <p:nvSpPr>
          <p:cNvPr id="1089"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0" name="日付プレースホルダー 3"/>
          <p:cNvSpPr>
            <a:spLocks noGrp="1"/>
          </p:cNvSpPr>
          <p:nvPr>
            <p:ph type="dt" sz="half" idx="10"/>
          </p:nvPr>
        </p:nvSpPr>
        <p:spPr/>
        <p:txBody>
          <a:bodyPr/>
          <a:lstStyle/>
          <a:p>
            <a:fld id="{14C1CD66-A709-4FAF-8771-532D72F7F4F6}" type="datetimeFigureOut">
              <a:rPr kumimoji="1" lang="ja-JP" altLang="en-US" smtClean="0"/>
              <a:t>2019/12/4</a:t>
            </a:fld>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1AD1F73F-F68D-409B-936D-AA49C525515D}" type="slidenum">
              <a:rPr kumimoji="1" lang="ja-JP" altLang="en-US" smtClean="0"/>
              <a:t>‹#›</a:t>
            </a:fld>
            <a:endParaRPr kumimoji="1" lang="ja-JP" altLang="en-US"/>
          </a:p>
        </p:txBody>
      </p:sp>
    </p:spTree>
    <p:extLst>
      <p:ext uri="{BB962C8B-B14F-4D97-AF65-F5344CB8AC3E}">
        <p14:creationId xmlns:p14="http://schemas.microsoft.com/office/powerpoint/2010/main" val="139656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094"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1095"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6" name="日付プレースホルダー 3"/>
          <p:cNvSpPr>
            <a:spLocks noGrp="1"/>
          </p:cNvSpPr>
          <p:nvPr>
            <p:ph type="dt" sz="half" idx="10"/>
          </p:nvPr>
        </p:nvSpPr>
        <p:spPr/>
        <p:txBody>
          <a:bodyPr/>
          <a:lstStyle/>
          <a:p>
            <a:fld id="{14C1CD66-A709-4FAF-8771-532D72F7F4F6}" type="datetimeFigureOut">
              <a:rPr kumimoji="1" lang="ja-JP" altLang="en-US" smtClean="0"/>
              <a:t>2019/12/4</a:t>
            </a:fld>
            <a:endParaRPr kumimoji="1" lang="ja-JP" altLang="en-US"/>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1AD1F73F-F68D-409B-936D-AA49C525515D}" type="slidenum">
              <a:rPr kumimoji="1" lang="ja-JP" altLang="en-US" smtClean="0"/>
              <a:t>‹#›</a:t>
            </a:fld>
            <a:endParaRPr kumimoji="1" lang="ja-JP" altLang="en-US"/>
          </a:p>
        </p:txBody>
      </p:sp>
    </p:spTree>
    <p:extLst>
      <p:ext uri="{BB962C8B-B14F-4D97-AF65-F5344CB8AC3E}">
        <p14:creationId xmlns:p14="http://schemas.microsoft.com/office/powerpoint/2010/main" val="3758264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a:t>マスター タイトルの書式設定</a:t>
            </a:r>
          </a:p>
        </p:txBody>
      </p:sp>
      <p:sp>
        <p:nvSpPr>
          <p:cNvPr id="1038"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39" name="日付プレースホルダー 3"/>
          <p:cNvSpPr>
            <a:spLocks noGrp="1"/>
          </p:cNvSpPr>
          <p:nvPr>
            <p:ph type="dt" sz="half" idx="10"/>
          </p:nvPr>
        </p:nvSpPr>
        <p:spPr/>
        <p:txBody>
          <a:bodyPr/>
          <a:lstStyle/>
          <a:p>
            <a:fld id="{14C1CD66-A709-4FAF-8771-532D72F7F4F6}" type="datetimeFigureOut">
              <a:rPr kumimoji="1" lang="ja-JP" altLang="en-US" smtClean="0"/>
              <a:t>2019/12/4</a:t>
            </a:fld>
            <a:endParaRPr kumimoji="1" lang="ja-JP" altLang="en-US"/>
          </a:p>
        </p:txBody>
      </p:sp>
      <p:sp>
        <p:nvSpPr>
          <p:cNvPr id="1040" name="フッター プレースホルダー 4"/>
          <p:cNvSpPr>
            <a:spLocks noGrp="1"/>
          </p:cNvSpPr>
          <p:nvPr>
            <p:ph type="ftr" sz="quarter" idx="11"/>
          </p:nvPr>
        </p:nvSpPr>
        <p:spPr/>
        <p:txBody>
          <a:bodyPr/>
          <a:lstStyle/>
          <a:p>
            <a:endParaRPr kumimoji="1" lang="ja-JP" altLang="en-US"/>
          </a:p>
        </p:txBody>
      </p:sp>
      <p:sp>
        <p:nvSpPr>
          <p:cNvPr id="1041" name="スライド番号プレースホルダー 5"/>
          <p:cNvSpPr>
            <a:spLocks noGrp="1"/>
          </p:cNvSpPr>
          <p:nvPr>
            <p:ph type="sldNum" sz="quarter" idx="12"/>
          </p:nvPr>
        </p:nvSpPr>
        <p:spPr/>
        <p:txBody>
          <a:bodyPr/>
          <a:lstStyle/>
          <a:p>
            <a:fld id="{1AD1F73F-F68D-409B-936D-AA49C525515D}" type="slidenum">
              <a:rPr kumimoji="1" lang="ja-JP" altLang="en-US" smtClean="0"/>
              <a:t>‹#›</a:t>
            </a:fld>
            <a:endParaRPr kumimoji="1" lang="ja-JP" altLang="en-US"/>
          </a:p>
        </p:txBody>
      </p:sp>
    </p:spTree>
    <p:extLst>
      <p:ext uri="{BB962C8B-B14F-4D97-AF65-F5344CB8AC3E}">
        <p14:creationId xmlns:p14="http://schemas.microsoft.com/office/powerpoint/2010/main" val="1609696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1044"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1045" name="日付プレースホルダー 3"/>
          <p:cNvSpPr>
            <a:spLocks noGrp="1"/>
          </p:cNvSpPr>
          <p:nvPr>
            <p:ph type="dt" sz="half" idx="10"/>
          </p:nvPr>
        </p:nvSpPr>
        <p:spPr/>
        <p:txBody>
          <a:bodyPr/>
          <a:lstStyle/>
          <a:p>
            <a:fld id="{14C1CD66-A709-4FAF-8771-532D72F7F4F6}" type="datetimeFigureOut">
              <a:rPr kumimoji="1" lang="ja-JP" altLang="en-US" smtClean="0"/>
              <a:t>2019/12/4</a:t>
            </a:fld>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1AD1F73F-F68D-409B-936D-AA49C525515D}" type="slidenum">
              <a:rPr kumimoji="1" lang="ja-JP" altLang="en-US" smtClean="0"/>
              <a:t>‹#›</a:t>
            </a:fld>
            <a:endParaRPr kumimoji="1" lang="ja-JP" altLang="en-US"/>
          </a:p>
        </p:txBody>
      </p:sp>
    </p:spTree>
    <p:extLst>
      <p:ext uri="{BB962C8B-B14F-4D97-AF65-F5344CB8AC3E}">
        <p14:creationId xmlns:p14="http://schemas.microsoft.com/office/powerpoint/2010/main" val="1953670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a:t>マスター タイトルの書式設定</a:t>
            </a:r>
          </a:p>
        </p:txBody>
      </p:sp>
      <p:sp>
        <p:nvSpPr>
          <p:cNvPr id="1050"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1"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2" name="日付プレースホルダー 4"/>
          <p:cNvSpPr>
            <a:spLocks noGrp="1"/>
          </p:cNvSpPr>
          <p:nvPr>
            <p:ph type="dt" sz="half" idx="10"/>
          </p:nvPr>
        </p:nvSpPr>
        <p:spPr/>
        <p:txBody>
          <a:bodyPr/>
          <a:lstStyle/>
          <a:p>
            <a:fld id="{14C1CD66-A709-4FAF-8771-532D72F7F4F6}" type="datetimeFigureOut">
              <a:rPr kumimoji="1" lang="ja-JP" altLang="en-US" smtClean="0"/>
              <a:t>2019/12/4</a:t>
            </a:fld>
            <a:endParaRPr kumimoji="1" lang="ja-JP" altLang="en-US"/>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1AD1F73F-F68D-409B-936D-AA49C525515D}" type="slidenum">
              <a:rPr kumimoji="1" lang="ja-JP" altLang="en-US" smtClean="0"/>
              <a:t>‹#›</a:t>
            </a:fld>
            <a:endParaRPr kumimoji="1" lang="ja-JP" altLang="en-US"/>
          </a:p>
        </p:txBody>
      </p:sp>
    </p:spTree>
    <p:extLst>
      <p:ext uri="{BB962C8B-B14F-4D97-AF65-F5344CB8AC3E}">
        <p14:creationId xmlns:p14="http://schemas.microsoft.com/office/powerpoint/2010/main" val="2125419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1057"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58"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9"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60"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61" name="日付プレースホルダー 6"/>
          <p:cNvSpPr>
            <a:spLocks noGrp="1"/>
          </p:cNvSpPr>
          <p:nvPr>
            <p:ph type="dt" sz="half" idx="10"/>
          </p:nvPr>
        </p:nvSpPr>
        <p:spPr/>
        <p:txBody>
          <a:bodyPr/>
          <a:lstStyle/>
          <a:p>
            <a:fld id="{14C1CD66-A709-4FAF-8771-532D72F7F4F6}" type="datetimeFigureOut">
              <a:rPr kumimoji="1" lang="ja-JP" altLang="en-US" smtClean="0"/>
              <a:t>2019/12/4</a:t>
            </a:fld>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1AD1F73F-F68D-409B-936D-AA49C525515D}" type="slidenum">
              <a:rPr kumimoji="1" lang="ja-JP" altLang="en-US" smtClean="0"/>
              <a:t>‹#›</a:t>
            </a:fld>
            <a:endParaRPr kumimoji="1" lang="ja-JP" altLang="en-US"/>
          </a:p>
        </p:txBody>
      </p:sp>
    </p:spTree>
    <p:extLst>
      <p:ext uri="{BB962C8B-B14F-4D97-AF65-F5344CB8AC3E}">
        <p14:creationId xmlns:p14="http://schemas.microsoft.com/office/powerpoint/2010/main" val="541864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a:t>マスター タイトルの書式設定</a:t>
            </a:r>
          </a:p>
        </p:txBody>
      </p:sp>
      <p:sp>
        <p:nvSpPr>
          <p:cNvPr id="1066" name="日付プレースホルダー 2"/>
          <p:cNvSpPr>
            <a:spLocks noGrp="1"/>
          </p:cNvSpPr>
          <p:nvPr>
            <p:ph type="dt" sz="half" idx="10"/>
          </p:nvPr>
        </p:nvSpPr>
        <p:spPr/>
        <p:txBody>
          <a:bodyPr/>
          <a:lstStyle/>
          <a:p>
            <a:fld id="{14C1CD66-A709-4FAF-8771-532D72F7F4F6}" type="datetimeFigureOut">
              <a:rPr kumimoji="1" lang="ja-JP" altLang="en-US" smtClean="0"/>
              <a:t>2019/12/4</a:t>
            </a:fld>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1AD1F73F-F68D-409B-936D-AA49C525515D}" type="slidenum">
              <a:rPr kumimoji="1" lang="ja-JP" altLang="en-US" smtClean="0"/>
              <a:t>‹#›</a:t>
            </a:fld>
            <a:endParaRPr kumimoji="1" lang="ja-JP" altLang="en-US"/>
          </a:p>
        </p:txBody>
      </p:sp>
    </p:spTree>
    <p:extLst>
      <p:ext uri="{BB962C8B-B14F-4D97-AF65-F5344CB8AC3E}">
        <p14:creationId xmlns:p14="http://schemas.microsoft.com/office/powerpoint/2010/main" val="826331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fld id="{14C1CD66-A709-4FAF-8771-532D72F7F4F6}" type="datetimeFigureOut">
              <a:rPr kumimoji="1" lang="ja-JP" altLang="en-US" smtClean="0"/>
              <a:t>2019/12/4</a:t>
            </a:fld>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1AD1F73F-F68D-409B-936D-AA49C525515D}" type="slidenum">
              <a:rPr kumimoji="1" lang="ja-JP" altLang="en-US" smtClean="0"/>
              <a:t>‹#›</a:t>
            </a:fld>
            <a:endParaRPr kumimoji="1" lang="ja-JP" altLang="en-US"/>
          </a:p>
        </p:txBody>
      </p:sp>
    </p:spTree>
    <p:extLst>
      <p:ext uri="{BB962C8B-B14F-4D97-AF65-F5344CB8AC3E}">
        <p14:creationId xmlns:p14="http://schemas.microsoft.com/office/powerpoint/2010/main" val="2385191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074"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1075"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76"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1077" name="日付プレースホルダー 4"/>
          <p:cNvSpPr>
            <a:spLocks noGrp="1"/>
          </p:cNvSpPr>
          <p:nvPr>
            <p:ph type="dt" sz="half" idx="10"/>
          </p:nvPr>
        </p:nvSpPr>
        <p:spPr/>
        <p:txBody>
          <a:bodyPr/>
          <a:lstStyle/>
          <a:p>
            <a:fld id="{14C1CD66-A709-4FAF-8771-532D72F7F4F6}" type="datetimeFigureOut">
              <a:rPr kumimoji="1" lang="ja-JP" altLang="en-US" smtClean="0"/>
              <a:t>2019/12/4</a:t>
            </a:fld>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1AD1F73F-F68D-409B-936D-AA49C525515D}" type="slidenum">
              <a:rPr kumimoji="1" lang="ja-JP" altLang="en-US" smtClean="0"/>
              <a:t>‹#›</a:t>
            </a:fld>
            <a:endParaRPr kumimoji="1" lang="ja-JP" altLang="en-US"/>
          </a:p>
        </p:txBody>
      </p:sp>
    </p:spTree>
    <p:extLst>
      <p:ext uri="{BB962C8B-B14F-4D97-AF65-F5344CB8AC3E}">
        <p14:creationId xmlns:p14="http://schemas.microsoft.com/office/powerpoint/2010/main" val="3419071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1"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1082"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1083"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1084" name="日付プレースホルダー 4"/>
          <p:cNvSpPr>
            <a:spLocks noGrp="1"/>
          </p:cNvSpPr>
          <p:nvPr>
            <p:ph type="dt" sz="half" idx="10"/>
          </p:nvPr>
        </p:nvSpPr>
        <p:spPr/>
        <p:txBody>
          <a:bodyPr/>
          <a:lstStyle/>
          <a:p>
            <a:fld id="{14C1CD66-A709-4FAF-8771-532D72F7F4F6}" type="datetimeFigureOut">
              <a:rPr kumimoji="1" lang="ja-JP" altLang="en-US" smtClean="0"/>
              <a:t>2019/12/4</a:t>
            </a:fld>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1AD1F73F-F68D-409B-936D-AA49C525515D}" type="slidenum">
              <a:rPr kumimoji="1" lang="ja-JP" altLang="en-US" smtClean="0"/>
              <a:t>‹#›</a:t>
            </a:fld>
            <a:endParaRPr kumimoji="1" lang="ja-JP" altLang="en-US"/>
          </a:p>
        </p:txBody>
      </p:sp>
    </p:spTree>
    <p:extLst>
      <p:ext uri="{BB962C8B-B14F-4D97-AF65-F5344CB8AC3E}">
        <p14:creationId xmlns:p14="http://schemas.microsoft.com/office/powerpoint/2010/main" val="3559232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026"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27"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C1CD66-A709-4FAF-8771-532D72F7F4F6}" type="datetimeFigureOut">
              <a:rPr kumimoji="1" lang="ja-JP" altLang="en-US" smtClean="0"/>
              <a:t>2019/12/4</a:t>
            </a:fld>
            <a:endParaRPr kumimoji="1" lang="ja-JP" altLang="en-US"/>
          </a:p>
        </p:txBody>
      </p:sp>
      <p:sp>
        <p:nvSpPr>
          <p:cNvPr id="1028"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029"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D1F73F-F68D-409B-936D-AA49C525515D}" type="slidenum">
              <a:rPr kumimoji="1" lang="ja-JP" altLang="en-US" smtClean="0"/>
              <a:t>‹#›</a:t>
            </a:fld>
            <a:endParaRPr kumimoji="1" lang="ja-JP" altLang="en-US"/>
          </a:p>
        </p:txBody>
      </p:sp>
    </p:spTree>
    <p:extLst>
      <p:ext uri="{BB962C8B-B14F-4D97-AF65-F5344CB8AC3E}">
        <p14:creationId xmlns:p14="http://schemas.microsoft.com/office/powerpoint/2010/main" val="2385481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chart" Target="../charts/chart8.xml"/><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 name="図形 162"/>
          <p:cNvSpPr/>
          <p:nvPr/>
        </p:nvSpPr>
        <p:spPr>
          <a:xfrm>
            <a:off x="440711" y="2112932"/>
            <a:ext cx="11092115" cy="2928582"/>
          </a:xfrm>
          <a:prstGeom prst="flowChartProcess">
            <a:avLst/>
          </a:prstGeom>
          <a:solidFill>
            <a:srgbClr val="4454A1"/>
          </a:solidFill>
          <a:ln w="12700" cap="flat" cmpd="sng" algn="ctr">
            <a:solidFill>
              <a:schemeClr val="tx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113" name="テキスト ボックス 3"/>
          <p:cNvSpPr txBox="1"/>
          <p:nvPr/>
        </p:nvSpPr>
        <p:spPr>
          <a:xfrm>
            <a:off x="326441" y="495760"/>
            <a:ext cx="11623343" cy="1014770"/>
          </a:xfrm>
          <a:prstGeom prst="rect">
            <a:avLst/>
          </a:prstGeom>
          <a:noFill/>
        </p:spPr>
        <p:txBody>
          <a:bodyPr wrap="square" rtlCol="0">
            <a:spAutoFit/>
          </a:bodyPr>
          <a:lstStyle/>
          <a:p>
            <a:r>
              <a:rPr kumimoji="1" lang="ja-JP" altLang="en-US" sz="2400" dirty="0">
                <a:latin typeface="メイリオ"/>
                <a:ea typeface="メイリオ"/>
              </a:rPr>
              <a:t>平成３０・令和元年度　東京都教育委員会研究指定校　プログラミング教育推進校</a:t>
            </a:r>
            <a:endParaRPr kumimoji="1" lang="en-US" altLang="ja-JP" sz="2400" dirty="0">
              <a:latin typeface="メイリオ"/>
              <a:ea typeface="メイリオ"/>
            </a:endParaRPr>
          </a:p>
          <a:p>
            <a:pPr>
              <a:lnSpc>
                <a:spcPct val="150000"/>
              </a:lnSpc>
            </a:pPr>
            <a:r>
              <a:rPr kumimoji="1" lang="ja-JP" altLang="en-US" sz="2400" dirty="0">
                <a:latin typeface="メイリオ"/>
                <a:ea typeface="メイリオ"/>
              </a:rPr>
              <a:t>平成３０・令和元年度　中野区教育委員会「学校教育向上事業」研究指定校</a:t>
            </a:r>
            <a:endParaRPr>
              <a:latin typeface="メイリオ"/>
              <a:ea typeface="メイリオ"/>
            </a:endParaRPr>
          </a:p>
        </p:txBody>
      </p:sp>
      <p:sp>
        <p:nvSpPr>
          <p:cNvPr id="1114" name="テキスト ボックス 4"/>
          <p:cNvSpPr txBox="1"/>
          <p:nvPr/>
        </p:nvSpPr>
        <p:spPr>
          <a:xfrm>
            <a:off x="816873" y="2496764"/>
            <a:ext cx="10873648" cy="645438"/>
          </a:xfrm>
          <a:prstGeom prst="rect">
            <a:avLst/>
          </a:prstGeom>
          <a:noFill/>
        </p:spPr>
        <p:txBody>
          <a:bodyPr wrap="square" rtlCol="0">
            <a:spAutoFit/>
          </a:bodyPr>
          <a:lstStyle/>
          <a:p>
            <a:r>
              <a:rPr kumimoji="1" lang="ja-JP" altLang="en-US" sz="3600" dirty="0">
                <a:solidFill>
                  <a:srgbClr val="FFE69A"/>
                </a:solidFill>
                <a:latin typeface="メイリオ"/>
                <a:ea typeface="メイリオ"/>
              </a:rPr>
              <a:t>令和元年度　中野区立武蔵台小学校　研究報告会</a:t>
            </a:r>
            <a:endParaRPr>
              <a:solidFill>
                <a:srgbClr val="FFE69A"/>
              </a:solidFill>
              <a:latin typeface="メイリオ"/>
              <a:ea typeface="メイリオ"/>
            </a:endParaRPr>
          </a:p>
        </p:txBody>
      </p:sp>
      <p:sp>
        <p:nvSpPr>
          <p:cNvPr id="1115" name="テキスト ボックス 5"/>
          <p:cNvSpPr txBox="1"/>
          <p:nvPr/>
        </p:nvSpPr>
        <p:spPr>
          <a:xfrm>
            <a:off x="454927" y="3241279"/>
            <a:ext cx="10873648" cy="1014770"/>
          </a:xfrm>
          <a:prstGeom prst="rect">
            <a:avLst/>
          </a:prstGeom>
          <a:noFill/>
        </p:spPr>
        <p:txBody>
          <a:bodyPr wrap="square" rtlCol="0">
            <a:spAutoFit/>
          </a:bodyPr>
          <a:lstStyle/>
          <a:p>
            <a:pPr algn="ctr"/>
            <a:r>
              <a:rPr lang="ja-JP" altLang="en-US" sz="6000" b="1" dirty="0">
                <a:solidFill>
                  <a:schemeClr val="bg1"/>
                </a:solidFill>
                <a:latin typeface="メイリオ"/>
                <a:ea typeface="メイリオ"/>
              </a:rPr>
              <a:t>プログラミング的思考の育成</a:t>
            </a:r>
            <a:endParaRPr kumimoji="1" lang="ja-JP" altLang="en-US" sz="6000" b="1" dirty="0">
              <a:solidFill>
                <a:schemeClr val="bg1"/>
              </a:solidFill>
              <a:latin typeface="メイリオ"/>
              <a:ea typeface="メイリオ"/>
            </a:endParaRPr>
          </a:p>
        </p:txBody>
      </p:sp>
      <p:sp>
        <p:nvSpPr>
          <p:cNvPr id="1116" name="テキスト ボックス 6"/>
          <p:cNvSpPr txBox="1"/>
          <p:nvPr/>
        </p:nvSpPr>
        <p:spPr>
          <a:xfrm>
            <a:off x="7285750" y="5398322"/>
            <a:ext cx="4404771" cy="1076325"/>
          </a:xfrm>
          <a:prstGeom prst="rect">
            <a:avLst/>
          </a:prstGeom>
          <a:noFill/>
        </p:spPr>
        <p:txBody>
          <a:bodyPr wrap="square" rtlCol="0">
            <a:spAutoFit/>
          </a:bodyPr>
          <a:lstStyle/>
          <a:p>
            <a:r>
              <a:rPr lang="ja-JP" altLang="en-US" sz="3200" dirty="0"/>
              <a:t>　　　　　　　　　　　　　　　　　　　　</a:t>
            </a:r>
            <a:r>
              <a:rPr lang="ja-JP" altLang="en-US" sz="3200" dirty="0">
                <a:latin typeface="メイリオ"/>
                <a:ea typeface="メイリオ"/>
              </a:rPr>
              <a:t>令和元年１１月２２日</a:t>
            </a:r>
            <a:endParaRPr kumimoji="1" lang="ja-JP" altLang="en-US" sz="2400" dirty="0">
              <a:latin typeface="メイリオ"/>
              <a:ea typeface="メイリオ"/>
            </a:endParaRPr>
          </a:p>
        </p:txBody>
      </p:sp>
      <p:sp>
        <p:nvSpPr>
          <p:cNvPr id="1117" name="テキスト ボックス 7"/>
          <p:cNvSpPr txBox="1"/>
          <p:nvPr/>
        </p:nvSpPr>
        <p:spPr>
          <a:xfrm>
            <a:off x="659180" y="4156537"/>
            <a:ext cx="10873648" cy="645438"/>
          </a:xfrm>
          <a:prstGeom prst="rect">
            <a:avLst/>
          </a:prstGeom>
          <a:noFill/>
        </p:spPr>
        <p:txBody>
          <a:bodyPr wrap="square" rtlCol="0">
            <a:spAutoFit/>
          </a:bodyPr>
          <a:lstStyle/>
          <a:p>
            <a:pPr algn="ctr"/>
            <a:r>
              <a:rPr lang="ja-JP" altLang="en-US" sz="3600" b="1" dirty="0">
                <a:solidFill>
                  <a:schemeClr val="bg1"/>
                </a:solidFill>
                <a:latin typeface="メイリオ"/>
                <a:ea typeface="メイリオ"/>
              </a:rPr>
              <a:t>～ 社会で普遍的に求められる資質・能力を育む ～</a:t>
            </a:r>
            <a:endParaRPr kumimoji="1" lang="ja-JP" altLang="en-US" sz="3600" b="1" dirty="0">
              <a:solidFill>
                <a:schemeClr val="bg1"/>
              </a:solidFill>
              <a:latin typeface="メイリオ"/>
              <a:ea typeface="メイリオ"/>
            </a:endParaRPr>
          </a:p>
        </p:txBody>
      </p:sp>
    </p:spTree>
    <p:extLst>
      <p:ext uri="{BB962C8B-B14F-4D97-AF65-F5344CB8AC3E}">
        <p14:creationId xmlns:p14="http://schemas.microsoft.com/office/powerpoint/2010/main" val="1073736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 name="テキスト ボックス 4"/>
          <p:cNvSpPr txBox="1"/>
          <p:nvPr/>
        </p:nvSpPr>
        <p:spPr>
          <a:xfrm>
            <a:off x="0" y="0"/>
            <a:ext cx="11136085" cy="830104"/>
          </a:xfrm>
          <a:prstGeom prst="rect">
            <a:avLst/>
          </a:prstGeom>
          <a:noFill/>
        </p:spPr>
        <p:txBody>
          <a:bodyPr wrap="square" rtlCol="0">
            <a:spAutoFit/>
          </a:bodyPr>
          <a:lstStyle/>
          <a:p>
            <a:r>
              <a:rPr kumimoji="1" lang="ja-JP" altLang="en-US" sz="4800" b="1" dirty="0">
                <a:solidFill>
                  <a:srgbClr val="008023"/>
                </a:solidFill>
                <a:latin typeface="メイリオ"/>
                <a:ea typeface="メイリオ"/>
              </a:rPr>
              <a:t>３．研究経過</a:t>
            </a:r>
            <a:endParaRPr b="1">
              <a:solidFill>
                <a:srgbClr val="008023"/>
              </a:solidFill>
              <a:latin typeface="メイリオ"/>
              <a:ea typeface="メイリオ"/>
            </a:endParaRPr>
          </a:p>
        </p:txBody>
      </p:sp>
      <p:sp>
        <p:nvSpPr>
          <p:cNvPr id="1221" name="テキスト ボックス 159"/>
          <p:cNvSpPr txBox="1"/>
          <p:nvPr/>
        </p:nvSpPr>
        <p:spPr>
          <a:xfrm>
            <a:off x="306164" y="705764"/>
            <a:ext cx="8246061" cy="522327"/>
          </a:xfrm>
          <a:prstGeom prst="rect">
            <a:avLst/>
          </a:prstGeom>
          <a:noFill/>
        </p:spPr>
        <p:txBody>
          <a:bodyPr wrap="square" rtlCol="0">
            <a:spAutoFit/>
          </a:bodyPr>
          <a:lstStyle/>
          <a:p>
            <a:r>
              <a:rPr lang="ja-JP" altLang="en-US" sz="2800" dirty="0">
                <a:latin typeface="メイリオ"/>
                <a:ea typeface="メイリオ"/>
              </a:rPr>
              <a:t>今年度はＣ分類の学習を実践</a:t>
            </a:r>
            <a:endParaRPr kumimoji="1" lang="ja-JP" altLang="en-US" sz="2800" dirty="0">
              <a:latin typeface="メイリオ"/>
              <a:ea typeface="メイリオ"/>
            </a:endParaRPr>
          </a:p>
        </p:txBody>
      </p:sp>
      <p:sp>
        <p:nvSpPr>
          <p:cNvPr id="1222" name="正方形/長方形 230"/>
          <p:cNvSpPr/>
          <p:nvPr/>
        </p:nvSpPr>
        <p:spPr>
          <a:xfrm>
            <a:off x="1295293" y="1296128"/>
            <a:ext cx="9621689" cy="877463"/>
          </a:xfrm>
          <a:prstGeom prst="rect">
            <a:avLst/>
          </a:prstGeom>
          <a:solidFill>
            <a:srgbClr val="FFE69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66700" algn="l">
              <a:spcAft>
                <a:spcPts val="0"/>
              </a:spcAft>
            </a:pPr>
            <a:r>
              <a:rPr lang="ja-JP" altLang="en-US" sz="1200" b="1" kern="100" dirty="0">
                <a:solidFill>
                  <a:srgbClr val="000000"/>
                </a:solidFill>
                <a:effectLst/>
                <a:ea typeface="HG丸ｺﾞｼｯｸM-PRO" panose="020F0600000000000000" pitchFamily="50" charset="-128"/>
                <a:cs typeface="Times New Roman" panose="02020603050405020304" pitchFamily="18" charset="0"/>
              </a:rPr>
              <a:t>　</a:t>
            </a:r>
            <a:r>
              <a:rPr lang="ja-JP" sz="2400" b="1" kern="100" dirty="0">
                <a:solidFill>
                  <a:srgbClr val="000000"/>
                </a:solidFill>
                <a:effectLst/>
                <a:ea typeface="HG丸ｺﾞｼｯｸM-PRO" panose="020F0600000000000000" pitchFamily="50" charset="-128"/>
                <a:cs typeface="Times New Roman" panose="02020603050405020304" pitchFamily="18" charset="0"/>
              </a:rPr>
              <a:t>教育課程内で各教科等とは別に実施するもの</a:t>
            </a:r>
            <a:endParaRPr lang="ja-JP" sz="1050" kern="100" dirty="0">
              <a:effectLst/>
              <a:ea typeface="ＭＳ 明朝" panose="02020609040205080304" pitchFamily="17" charset="-128"/>
              <a:cs typeface="Times New Roman" panose="02020603050405020304" pitchFamily="18" charset="0"/>
            </a:endParaRPr>
          </a:p>
        </p:txBody>
      </p:sp>
      <p:sp>
        <p:nvSpPr>
          <p:cNvPr id="1223" name="円/楕円 231"/>
          <p:cNvSpPr/>
          <p:nvPr/>
        </p:nvSpPr>
        <p:spPr>
          <a:xfrm>
            <a:off x="871783" y="1296128"/>
            <a:ext cx="847021" cy="877463"/>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2600"/>
              </a:lnSpc>
              <a:spcAft>
                <a:spcPts val="0"/>
              </a:spcAft>
            </a:pPr>
            <a:r>
              <a:rPr lang="en-US" sz="3600" kern="100" dirty="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C</a:t>
            </a:r>
            <a:endParaRPr lang="ja-JP" sz="1200" kern="100" dirty="0">
              <a:effectLst/>
              <a:ea typeface="ＭＳ 明朝" panose="02020609040205080304" pitchFamily="17" charset="-128"/>
              <a:cs typeface="Times New Roman" panose="02020603050405020304" pitchFamily="18" charset="0"/>
            </a:endParaRPr>
          </a:p>
        </p:txBody>
      </p:sp>
      <p:sp>
        <p:nvSpPr>
          <p:cNvPr id="1224" name="図形 233"/>
          <p:cNvSpPr/>
          <p:nvPr/>
        </p:nvSpPr>
        <p:spPr>
          <a:xfrm>
            <a:off x="3017779" y="2762250"/>
            <a:ext cx="6476075" cy="2462893"/>
          </a:xfrm>
          <a:prstGeom prst="wedgeRoundRectCallout">
            <a:avLst>
              <a:gd name="adj1" fmla="val -7709"/>
              <a:gd name="adj2" fmla="val -71725"/>
              <a:gd name="adj3" fmla="val 16667"/>
            </a:avLst>
          </a:prstGeom>
          <a:ln w="79375" cap="flat" cmpd="sng" algn="ctr">
            <a:solidFill>
              <a:srgbClr val="008023"/>
            </a:solidFill>
            <a:prstDash val="solid"/>
            <a:miter lim="800000"/>
          </a:ln>
        </p:spPr>
        <p:style>
          <a:lnRef idx="2">
            <a:schemeClr val="accent6"/>
          </a:lnRef>
          <a:fillRef idx="1">
            <a:schemeClr val="lt1"/>
          </a:fillRef>
          <a:effectRef idx="0">
            <a:schemeClr val="accent6"/>
          </a:effectRef>
          <a:fontRef idx="minor">
            <a:schemeClr val="dk1"/>
          </a:fontRef>
        </p:style>
        <p:txBody>
          <a:bodyPr anchor="ctr"/>
          <a:lstStyle/>
          <a:p>
            <a:pPr algn="ctr">
              <a:defRPr lang="ja-JP" altLang="en-US"/>
            </a:pPr>
            <a:r>
              <a:rPr lang="ja-JP" altLang="en-US" sz="4800" b="1">
                <a:latin typeface="メイリオ"/>
                <a:ea typeface="メイリオ"/>
              </a:rPr>
              <a:t>【ねらい】</a:t>
            </a:r>
            <a:endParaRPr lang="ja-JP" altLang="en-US" sz="2000" b="1">
              <a:latin typeface="メイリオ"/>
              <a:ea typeface="メイリオ"/>
            </a:endParaRPr>
          </a:p>
          <a:p>
            <a:pPr algn="ctr">
              <a:defRPr lang="ja-JP" altLang="en-US"/>
            </a:pPr>
            <a:r>
              <a:rPr lang="ja-JP" altLang="en-US" sz="4400">
                <a:latin typeface="メイリオ"/>
                <a:ea typeface="メイリオ"/>
              </a:rPr>
              <a:t>プログラミング教育の目標を達成すること</a:t>
            </a:r>
            <a:endParaRPr lang="ja-JP" altLang="en-US">
              <a:latin typeface="メイリオ"/>
              <a:ea typeface="メイリオ"/>
            </a:endParaRPr>
          </a:p>
        </p:txBody>
      </p:sp>
    </p:spTree>
    <p:extLst>
      <p:ext uri="{BB962C8B-B14F-4D97-AF65-F5344CB8AC3E}">
        <p14:creationId xmlns:p14="http://schemas.microsoft.com/office/powerpoint/2010/main" val="231576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4"/>
                                        </p:tgtEl>
                                        <p:attrNameLst>
                                          <p:attrName>style.visibility</p:attrName>
                                        </p:attrNameLst>
                                      </p:cBhvr>
                                      <p:to>
                                        <p:strVal val="visible"/>
                                      </p:to>
                                    </p:set>
                                    <p:animEffect transition="in" filter="fade">
                                      <p:cBhvr>
                                        <p:cTn id="7" dur="500"/>
                                        <p:tgtEl>
                                          <p:spTgt spid="1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4"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 name="図 25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616724" y="3150920"/>
            <a:ext cx="2239571" cy="1304304"/>
          </a:xfrm>
          <a:prstGeom prst="rect">
            <a:avLst/>
          </a:prstGeom>
        </p:spPr>
      </p:pic>
      <p:graphicFrame>
        <p:nvGraphicFramePr>
          <p:cNvPr id="1229" name="表 5"/>
          <p:cNvGraphicFramePr>
            <a:graphicFrameLocks noGrp="1"/>
          </p:cNvGraphicFramePr>
          <p:nvPr>
            <p:extLst>
              <p:ext uri="{D42A27DB-BD31-4B8C-83A1-F6EECF244321}">
                <p14:modId xmlns:p14="http://schemas.microsoft.com/office/powerpoint/2010/main" val="963975947"/>
              </p:ext>
            </p:extLst>
          </p:nvPr>
        </p:nvGraphicFramePr>
        <p:xfrm>
          <a:off x="285004" y="1649474"/>
          <a:ext cx="11393610" cy="1352626"/>
        </p:xfrm>
        <a:graphic>
          <a:graphicData uri="http://schemas.openxmlformats.org/drawingml/2006/table">
            <a:tbl>
              <a:tblPr firstRow="1" bandRow="1">
                <a:tableStyleId>{5C22544A-7EE6-4342-B048-85BDC9FD1C3A}</a:tableStyleId>
              </a:tblPr>
              <a:tblGrid>
                <a:gridCol w="1898935">
                  <a:extLst>
                    <a:ext uri="{9D8B030D-6E8A-4147-A177-3AD203B41FA5}">
                      <a16:colId xmlns:a16="http://schemas.microsoft.com/office/drawing/2014/main" val="20000"/>
                    </a:ext>
                  </a:extLst>
                </a:gridCol>
                <a:gridCol w="1898935">
                  <a:extLst>
                    <a:ext uri="{9D8B030D-6E8A-4147-A177-3AD203B41FA5}">
                      <a16:colId xmlns:a16="http://schemas.microsoft.com/office/drawing/2014/main" val="20001"/>
                    </a:ext>
                  </a:extLst>
                </a:gridCol>
                <a:gridCol w="1898935">
                  <a:extLst>
                    <a:ext uri="{9D8B030D-6E8A-4147-A177-3AD203B41FA5}">
                      <a16:colId xmlns:a16="http://schemas.microsoft.com/office/drawing/2014/main" val="20002"/>
                    </a:ext>
                  </a:extLst>
                </a:gridCol>
                <a:gridCol w="1898935">
                  <a:extLst>
                    <a:ext uri="{9D8B030D-6E8A-4147-A177-3AD203B41FA5}">
                      <a16:colId xmlns:a16="http://schemas.microsoft.com/office/drawing/2014/main" val="20003"/>
                    </a:ext>
                  </a:extLst>
                </a:gridCol>
                <a:gridCol w="1898935">
                  <a:extLst>
                    <a:ext uri="{9D8B030D-6E8A-4147-A177-3AD203B41FA5}">
                      <a16:colId xmlns:a16="http://schemas.microsoft.com/office/drawing/2014/main" val="20004"/>
                    </a:ext>
                  </a:extLst>
                </a:gridCol>
                <a:gridCol w="1898935">
                  <a:extLst>
                    <a:ext uri="{9D8B030D-6E8A-4147-A177-3AD203B41FA5}">
                      <a16:colId xmlns:a16="http://schemas.microsoft.com/office/drawing/2014/main" val="20005"/>
                    </a:ext>
                  </a:extLst>
                </a:gridCol>
              </a:tblGrid>
              <a:tr h="528226">
                <a:tc>
                  <a:txBody>
                    <a:bodyPr/>
                    <a:lstStyle/>
                    <a:p>
                      <a:pPr algn="ctr"/>
                      <a:r>
                        <a:rPr kumimoji="1" lang="ja-JP" altLang="en-US" dirty="0"/>
                        <a:t>１年生</a:t>
                      </a:r>
                    </a:p>
                  </a:txBody>
                  <a:tcPr anchor="ctr"/>
                </a:tc>
                <a:tc>
                  <a:txBody>
                    <a:bodyPr/>
                    <a:lstStyle/>
                    <a:p>
                      <a:pPr algn="ctr"/>
                      <a:r>
                        <a:rPr kumimoji="1" lang="ja-JP" altLang="en-US" dirty="0"/>
                        <a:t>２年生</a:t>
                      </a:r>
                    </a:p>
                  </a:txBody>
                  <a:tcPr anchor="ctr"/>
                </a:tc>
                <a:tc>
                  <a:txBody>
                    <a:bodyPr/>
                    <a:lstStyle/>
                    <a:p>
                      <a:pPr algn="ctr"/>
                      <a:r>
                        <a:rPr kumimoji="1" lang="ja-JP" altLang="en-US" dirty="0"/>
                        <a:t>３年生</a:t>
                      </a:r>
                    </a:p>
                  </a:txBody>
                  <a:tcPr anchor="ctr"/>
                </a:tc>
                <a:tc>
                  <a:txBody>
                    <a:bodyPr/>
                    <a:lstStyle/>
                    <a:p>
                      <a:pPr algn="ctr"/>
                      <a:r>
                        <a:rPr kumimoji="1" lang="ja-JP" altLang="en-US" dirty="0"/>
                        <a:t>４年生</a:t>
                      </a:r>
                    </a:p>
                  </a:txBody>
                  <a:tcPr anchor="ctr"/>
                </a:tc>
                <a:tc>
                  <a:txBody>
                    <a:bodyPr/>
                    <a:lstStyle/>
                    <a:p>
                      <a:pPr algn="ctr"/>
                      <a:r>
                        <a:rPr kumimoji="1" lang="ja-JP" altLang="en-US" dirty="0"/>
                        <a:t>５年生</a:t>
                      </a:r>
                    </a:p>
                  </a:txBody>
                  <a:tcPr anchor="ctr"/>
                </a:tc>
                <a:tc>
                  <a:txBody>
                    <a:bodyPr/>
                    <a:lstStyle/>
                    <a:p>
                      <a:pPr algn="ctr"/>
                      <a:r>
                        <a:rPr kumimoji="1" lang="ja-JP" altLang="en-US" dirty="0"/>
                        <a:t>６年生</a:t>
                      </a:r>
                    </a:p>
                  </a:txBody>
                  <a:tcPr anchor="ctr"/>
                </a:tc>
                <a:extLst>
                  <a:ext uri="{0D108BD9-81ED-4DB2-BD59-A6C34878D82A}">
                    <a16:rowId xmlns:a16="http://schemas.microsoft.com/office/drawing/2014/main" val="10000"/>
                  </a:ext>
                </a:extLst>
              </a:tr>
              <a:tr h="551921">
                <a:tc>
                  <a:txBody>
                    <a:bodyPr/>
                    <a:lstStyle/>
                    <a:p>
                      <a:pPr algn="ctr"/>
                      <a:r>
                        <a:rPr kumimoji="1" lang="ja-JP" altLang="en-US" sz="2400" b="1" spc="-100" dirty="0"/>
                        <a:t>ルビィの</a:t>
                      </a:r>
                      <a:endParaRPr sz="2800" b="1"/>
                    </a:p>
                    <a:p>
                      <a:pPr algn="ctr"/>
                      <a:r>
                        <a:rPr kumimoji="1" lang="ja-JP" altLang="en-US" sz="2400" b="1" spc="-100" dirty="0"/>
                        <a:t>ぼうけん</a:t>
                      </a:r>
                      <a:endParaRPr kumimoji="1" lang="ja-JP" altLang="en-US" sz="1600" b="1" spc="-100" dirty="0"/>
                    </a:p>
                  </a:txBody>
                  <a:tcPr anchor="ctr">
                    <a:solidFill>
                      <a:srgbClr val="E8EBF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spc="-200"/>
                        <a:t>ソビーゴ</a:t>
                      </a:r>
                      <a:endParaRPr sz="2400" b="1"/>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spc="-200"/>
                        <a:t>ブロック</a:t>
                      </a:r>
                      <a:endParaRPr lang="ja-JP" altLang="en-US" sz="1800" b="1" spc="-200"/>
                    </a:p>
                  </a:txBody>
                  <a:tcPr anchor="ctr">
                    <a:solidFill>
                      <a:srgbClr val="E8EBF5"/>
                    </a:solidFill>
                  </a:tcPr>
                </a:tc>
                <a:tc>
                  <a:txBody>
                    <a:bodyPr/>
                    <a:lstStyle/>
                    <a:p>
                      <a:pPr algn="ctr"/>
                      <a:r>
                        <a:rPr kumimoji="1" lang="ja-JP" altLang="en-US" sz="2400" b="1" dirty="0"/>
                        <a:t>ビスケット</a:t>
                      </a:r>
                      <a:endParaRPr b="1"/>
                    </a:p>
                  </a:txBody>
                  <a:tcPr anchor="ctr">
                    <a:solidFill>
                      <a:srgbClr val="E8EBF5"/>
                    </a:solidFill>
                  </a:tcPr>
                </a:tc>
                <a:tc>
                  <a:txBody>
                    <a:bodyPr/>
                    <a:lstStyle/>
                    <a:p>
                      <a:pPr algn="ctr"/>
                      <a:r>
                        <a:rPr kumimoji="1" lang="ja-JP" altLang="en-US" sz="2400" b="1" dirty="0"/>
                        <a:t>ソビーゴ</a:t>
                      </a:r>
                      <a:endParaRPr b="1"/>
                    </a:p>
                  </a:txBody>
                  <a:tcPr anchor="ctr">
                    <a:solidFill>
                      <a:srgbClr val="E8EBF5"/>
                    </a:solidFill>
                  </a:tcPr>
                </a:tc>
                <a:tc>
                  <a:txBody>
                    <a:bodyPr/>
                    <a:lstStyle/>
                    <a:p>
                      <a:pPr algn="ctr"/>
                      <a:r>
                        <a:rPr lang="ja-JP" altLang="en-US" sz="2400" b="1"/>
                        <a:t>MESH</a:t>
                      </a:r>
                      <a:endParaRPr b="1"/>
                    </a:p>
                  </a:txBody>
                  <a:tcPr anchor="ctr">
                    <a:solidFill>
                      <a:srgbClr val="E8EBF5"/>
                    </a:solidFill>
                  </a:tcPr>
                </a:tc>
                <a:tc>
                  <a:txBody>
                    <a:bodyPr/>
                    <a:lstStyle/>
                    <a:p>
                      <a:pPr algn="ctr"/>
                      <a:r>
                        <a:rPr lang="ja-JP" altLang="en-US" sz="2400" b="1"/>
                        <a:t>MESH</a:t>
                      </a:r>
                      <a:endParaRPr b="1"/>
                    </a:p>
                  </a:txBody>
                  <a:tcPr anchor="ctr">
                    <a:solidFill>
                      <a:srgbClr val="E8EBF5"/>
                    </a:solidFill>
                  </a:tcPr>
                </a:tc>
                <a:extLst>
                  <a:ext uri="{0D108BD9-81ED-4DB2-BD59-A6C34878D82A}">
                    <a16:rowId xmlns:a16="http://schemas.microsoft.com/office/drawing/2014/main" val="10001"/>
                  </a:ext>
                </a:extLst>
              </a:tr>
            </a:tbl>
          </a:graphicData>
        </a:graphic>
      </p:graphicFrame>
      <p:sp>
        <p:nvSpPr>
          <p:cNvPr id="1230" name="テキスト ボックス 6"/>
          <p:cNvSpPr txBox="1"/>
          <p:nvPr/>
        </p:nvSpPr>
        <p:spPr>
          <a:xfrm>
            <a:off x="593545" y="634704"/>
            <a:ext cx="8620550" cy="1014770"/>
          </a:xfrm>
          <a:prstGeom prst="rect">
            <a:avLst/>
          </a:prstGeom>
          <a:solidFill>
            <a:srgbClr val="A0FFFF"/>
          </a:solidFill>
        </p:spPr>
        <p:txBody>
          <a:bodyPr wrap="square" rtlCol="0">
            <a:spAutoFit/>
          </a:bodyPr>
          <a:lstStyle/>
          <a:p>
            <a:pPr algn="l"/>
            <a:r>
              <a:rPr lang="ja-JP" altLang="en-US" sz="3200" b="1" dirty="0">
                <a:solidFill>
                  <a:schemeClr val="accent5">
                    <a:lumMod val="50000"/>
                  </a:schemeClr>
                </a:solidFill>
                <a:latin typeface="メイリオ"/>
                <a:ea typeface="メイリオ"/>
              </a:rPr>
              <a:t>成果</a:t>
            </a:r>
            <a:endParaRPr kumimoji="1" lang="ja-JP" altLang="en-US" sz="3200" b="1" dirty="0">
              <a:solidFill>
                <a:schemeClr val="accent5">
                  <a:lumMod val="50000"/>
                </a:schemeClr>
              </a:solidFill>
              <a:latin typeface="メイリオ"/>
              <a:ea typeface="メイリオ"/>
            </a:endParaRPr>
          </a:p>
          <a:p>
            <a:pPr algn="l"/>
            <a:r>
              <a:rPr kumimoji="1" lang="ja-JP" altLang="en-US" sz="2800" dirty="0">
                <a:solidFill>
                  <a:schemeClr val="tx1"/>
                </a:solidFill>
                <a:latin typeface="メイリオ"/>
                <a:ea typeface="メイリオ"/>
              </a:rPr>
              <a:t>　・６年間を見通した教材・教具の準備が整った。</a:t>
            </a:r>
            <a:endParaRPr lang="ja-JP" altLang="en-US" sz="3200" dirty="0">
              <a:solidFill>
                <a:schemeClr val="tx1"/>
              </a:solidFill>
              <a:latin typeface="メイリオ"/>
              <a:ea typeface="メイリオ"/>
            </a:endParaRPr>
          </a:p>
        </p:txBody>
      </p:sp>
      <p:sp>
        <p:nvSpPr>
          <p:cNvPr id="1231" name="テキスト ボックス 7"/>
          <p:cNvSpPr txBox="1"/>
          <p:nvPr/>
        </p:nvSpPr>
        <p:spPr>
          <a:xfrm>
            <a:off x="596491" y="5816952"/>
            <a:ext cx="6355436" cy="368439"/>
          </a:xfrm>
          <a:prstGeom prst="rect">
            <a:avLst/>
          </a:prstGeom>
          <a:noFill/>
        </p:spPr>
        <p:txBody>
          <a:bodyPr wrap="square" rtlCol="0">
            <a:spAutoFit/>
          </a:bodyPr>
          <a:lstStyle/>
          <a:p>
            <a:pPr algn="ctr"/>
            <a:endParaRPr/>
          </a:p>
        </p:txBody>
      </p:sp>
      <p:sp>
        <p:nvSpPr>
          <p:cNvPr id="1232" name="テキスト ボックス 9"/>
          <p:cNvSpPr txBox="1"/>
          <p:nvPr/>
        </p:nvSpPr>
        <p:spPr>
          <a:xfrm>
            <a:off x="0" y="0"/>
            <a:ext cx="3907159" cy="830104"/>
          </a:xfrm>
          <a:prstGeom prst="rect">
            <a:avLst/>
          </a:prstGeom>
          <a:noFill/>
        </p:spPr>
        <p:txBody>
          <a:bodyPr wrap="square" rtlCol="0">
            <a:spAutoFit/>
          </a:bodyPr>
          <a:lstStyle/>
          <a:p>
            <a:r>
              <a:rPr kumimoji="1" lang="ja-JP" altLang="en-US" sz="4800" b="1" dirty="0">
                <a:solidFill>
                  <a:srgbClr val="008023"/>
                </a:solidFill>
                <a:latin typeface="メイリオ"/>
                <a:ea typeface="メイリオ"/>
              </a:rPr>
              <a:t>３．研究経過</a:t>
            </a:r>
            <a:endParaRPr b="1">
              <a:solidFill>
                <a:srgbClr val="008023"/>
              </a:solidFill>
              <a:latin typeface="メイリオ"/>
              <a:ea typeface="メイリオ"/>
            </a:endParaRPr>
          </a:p>
        </p:txBody>
      </p:sp>
      <p:sp>
        <p:nvSpPr>
          <p:cNvPr id="1233" name="テキスト ボックス 227"/>
          <p:cNvSpPr txBox="1"/>
          <p:nvPr/>
        </p:nvSpPr>
        <p:spPr>
          <a:xfrm>
            <a:off x="5431971" y="5247566"/>
            <a:ext cx="6616995" cy="1507212"/>
          </a:xfrm>
          <a:prstGeom prst="rect">
            <a:avLst/>
          </a:prstGeom>
          <a:solidFill>
            <a:srgbClr val="FFE9E9"/>
          </a:solidFill>
        </p:spPr>
        <p:txBody>
          <a:bodyPr wrap="square" rtlCol="0">
            <a:spAutoFit/>
          </a:bodyPr>
          <a:lstStyle/>
          <a:p>
            <a:r>
              <a:rPr lang="ja-JP" altLang="en-US" sz="3600" b="1" dirty="0">
                <a:solidFill>
                  <a:srgbClr val="FF0000"/>
                </a:solidFill>
                <a:latin typeface="メイリオ"/>
                <a:ea typeface="メイリオ"/>
              </a:rPr>
              <a:t>課題</a:t>
            </a:r>
            <a:endParaRPr lang="ja-JP" altLang="en-US" sz="3200" b="1" dirty="0">
              <a:solidFill>
                <a:srgbClr val="FF0000"/>
              </a:solidFill>
              <a:latin typeface="メイリオ"/>
              <a:ea typeface="メイリオ"/>
            </a:endParaRPr>
          </a:p>
          <a:p>
            <a:r>
              <a:rPr lang="ja-JP" altLang="en-US" sz="2800" dirty="0">
                <a:solidFill>
                  <a:schemeClr val="tx1"/>
                </a:solidFill>
                <a:latin typeface="メイリオ"/>
                <a:ea typeface="メイリオ"/>
              </a:rPr>
              <a:t>　①</a:t>
            </a:r>
            <a:r>
              <a:rPr kumimoji="1" lang="ja-JP" altLang="en-US" sz="2800" dirty="0">
                <a:solidFill>
                  <a:schemeClr val="tx1"/>
                </a:solidFill>
                <a:latin typeface="メイリオ"/>
                <a:ea typeface="メイリオ"/>
              </a:rPr>
              <a:t>教材・教具の準備（予算面の課題）</a:t>
            </a:r>
          </a:p>
          <a:p>
            <a:r>
              <a:rPr kumimoji="1" lang="ja-JP" altLang="en-US" sz="2800" dirty="0">
                <a:solidFill>
                  <a:schemeClr val="tx1"/>
                </a:solidFill>
                <a:latin typeface="メイリオ"/>
                <a:ea typeface="メイリオ"/>
              </a:rPr>
              <a:t>　②教材・教具の扱い方</a:t>
            </a:r>
          </a:p>
        </p:txBody>
      </p:sp>
      <p:pic>
        <p:nvPicPr>
          <p:cNvPr id="1234" name="図 25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073802" y="3228957"/>
            <a:ext cx="1878125" cy="1093801"/>
          </a:xfrm>
          <a:prstGeom prst="rect">
            <a:avLst/>
          </a:prstGeom>
        </p:spPr>
      </p:pic>
      <p:pic>
        <p:nvPicPr>
          <p:cNvPr id="1235" name="図 15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4318562"/>
            <a:ext cx="5297594" cy="2569268"/>
          </a:xfrm>
          <a:prstGeom prst="rect">
            <a:avLst/>
          </a:prstGeom>
        </p:spPr>
      </p:pic>
      <p:sp>
        <p:nvSpPr>
          <p:cNvPr id="1236" name="上矢印 158"/>
          <p:cNvSpPr/>
          <p:nvPr/>
        </p:nvSpPr>
        <p:spPr>
          <a:xfrm rot="5400000">
            <a:off x="5945048" y="-1751838"/>
            <a:ext cx="467981" cy="9635490"/>
          </a:xfrm>
          <a:prstGeom prst="upArrow">
            <a:avLst/>
          </a:prstGeom>
          <a:gradFill rotWithShape="1">
            <a:gsLst>
              <a:gs pos="0">
                <a:srgbClr val="FFE69A"/>
              </a:gs>
              <a:gs pos="98999">
                <a:srgbClr val="FFFFB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237" name="四角形 188"/>
          <p:cNvSpPr/>
          <p:nvPr/>
        </p:nvSpPr>
        <p:spPr>
          <a:xfrm>
            <a:off x="3166454" y="2821307"/>
            <a:ext cx="5859114" cy="645438"/>
          </a:xfrm>
          <a:prstGeom prst="rect">
            <a:avLst/>
          </a:prstGeom>
        </p:spPr>
        <p:txBody>
          <a:bodyPr wrap="none" anchor="ctr">
            <a:spAutoFit/>
          </a:bodyPr>
          <a:lstStyle/>
          <a:p>
            <a:pPr algn="ctr">
              <a:defRPr lang="ja-JP" altLang="en-US"/>
            </a:pPr>
            <a:r>
              <a:rPr lang="ja-JP" altLang="en-US" sz="3600">
                <a:ln w="12700" cap="flat" cmpd="sng">
                  <a:solidFill>
                    <a:schemeClr val="tx2">
                      <a:lumMod val="75000"/>
                    </a:schemeClr>
                  </a:solidFill>
                  <a:prstDash val="solid"/>
                  <a:bevel/>
                </a:ln>
                <a:solidFill>
                  <a:srgbClr val="0070C0"/>
                </a:solidFill>
                <a:ea typeface="ＭＳ Ｐゴシック"/>
              </a:rPr>
              <a:t>資質・能力系統表を基に設定</a:t>
            </a:r>
            <a:endParaRPr lang="ja-JP" altLang="en-US" sz="5400">
              <a:ln w="12700" cap="flat" cmpd="sng">
                <a:solidFill>
                  <a:schemeClr val="tx2">
                    <a:lumMod val="75000"/>
                  </a:schemeClr>
                </a:solidFill>
                <a:prstDash val="solid"/>
                <a:bevel/>
              </a:ln>
              <a:solidFill>
                <a:srgbClr val="0070C0"/>
              </a:solidFill>
              <a:ea typeface="ＭＳ Ｐゴシック"/>
            </a:endParaRPr>
          </a:p>
        </p:txBody>
      </p:sp>
      <p:pic>
        <p:nvPicPr>
          <p:cNvPr id="1238" name="図 28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55597" y="3212061"/>
            <a:ext cx="1688185" cy="1103302"/>
          </a:xfrm>
          <a:prstGeom prst="rect">
            <a:avLst/>
          </a:prstGeom>
        </p:spPr>
      </p:pic>
      <p:sp>
        <p:nvSpPr>
          <p:cNvPr id="1239" name="テキスト 218"/>
          <p:cNvSpPr txBox="1"/>
          <p:nvPr/>
        </p:nvSpPr>
        <p:spPr>
          <a:xfrm>
            <a:off x="3985095" y="95249"/>
            <a:ext cx="8059485" cy="522327"/>
          </a:xfrm>
          <a:prstGeom prst="rect">
            <a:avLst/>
          </a:prstGeom>
          <a:noFill/>
        </p:spPr>
        <p:txBody>
          <a:bodyPr wrap="square">
            <a:spAutoFit/>
          </a:bodyPr>
          <a:lstStyle/>
          <a:p>
            <a:pPr>
              <a:defRPr lang="ja-JP" altLang="en-US"/>
            </a:pPr>
            <a:r>
              <a:rPr lang="ja-JP" altLang="en-US" sz="2800" b="1"/>
              <a:t>【Ｃ分類の実践を通した成果と課題】</a:t>
            </a:r>
            <a:endParaRPr lang="ja-JP" altLang="en-US" b="1"/>
          </a:p>
        </p:txBody>
      </p:sp>
    </p:spTree>
    <p:extLst>
      <p:ext uri="{BB962C8B-B14F-4D97-AF65-F5344CB8AC3E}">
        <p14:creationId xmlns:p14="http://schemas.microsoft.com/office/powerpoint/2010/main" val="321773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0">
                                            <p:txEl>
                                              <p:pRg st="1" end="1"/>
                                            </p:txEl>
                                          </p:spTgt>
                                        </p:tgtEl>
                                        <p:attrNameLst>
                                          <p:attrName>style.visibility</p:attrName>
                                        </p:attrNameLst>
                                      </p:cBhvr>
                                      <p:to>
                                        <p:strVal val="visible"/>
                                      </p:to>
                                    </p:set>
                                    <p:animEffect transition="in" filter="fade">
                                      <p:cBhvr>
                                        <p:cTn id="7" dur="500"/>
                                        <p:tgtEl>
                                          <p:spTgt spid="123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29"/>
                                        </p:tgtEl>
                                        <p:attrNameLst>
                                          <p:attrName>style.visibility</p:attrName>
                                        </p:attrNameLst>
                                      </p:cBhvr>
                                      <p:to>
                                        <p:strVal val="visible"/>
                                      </p:to>
                                    </p:set>
                                    <p:animEffect transition="in" filter="fade">
                                      <p:cBhvr>
                                        <p:cTn id="10" dur="500"/>
                                        <p:tgtEl>
                                          <p:spTgt spid="12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37"/>
                                        </p:tgtEl>
                                        <p:attrNameLst>
                                          <p:attrName>style.visibility</p:attrName>
                                        </p:attrNameLst>
                                      </p:cBhvr>
                                      <p:to>
                                        <p:strVal val="visible"/>
                                      </p:to>
                                    </p:set>
                                    <p:animEffect transition="in" filter="fade">
                                      <p:cBhvr>
                                        <p:cTn id="15" dur="500"/>
                                        <p:tgtEl>
                                          <p:spTgt spid="1237"/>
                                        </p:tgtEl>
                                      </p:cBhvr>
                                    </p:animEffect>
                                  </p:childTnLst>
                                </p:cTn>
                              </p:par>
                              <p:par>
                                <p:cTn id="16" presetID="10" presetClass="entr" presetSubtype="0" fill="hold" nodeType="withEffect">
                                  <p:stCondLst>
                                    <p:cond delay="0"/>
                                  </p:stCondLst>
                                  <p:childTnLst>
                                    <p:set>
                                      <p:cBhvr>
                                        <p:cTn id="17" dur="1" fill="hold">
                                          <p:stCondLst>
                                            <p:cond delay="0"/>
                                          </p:stCondLst>
                                        </p:cTn>
                                        <p:tgtEl>
                                          <p:spTgt spid="1235"/>
                                        </p:tgtEl>
                                        <p:attrNameLst>
                                          <p:attrName>style.visibility</p:attrName>
                                        </p:attrNameLst>
                                      </p:cBhvr>
                                      <p:to>
                                        <p:strVal val="visible"/>
                                      </p:to>
                                    </p:set>
                                    <p:animEffect transition="in" filter="fade">
                                      <p:cBhvr>
                                        <p:cTn id="18" dur="500"/>
                                        <p:tgtEl>
                                          <p:spTgt spid="123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38"/>
                                        </p:tgtEl>
                                        <p:attrNameLst>
                                          <p:attrName>style.visibility</p:attrName>
                                        </p:attrNameLst>
                                      </p:cBhvr>
                                      <p:to>
                                        <p:strVal val="visible"/>
                                      </p:to>
                                    </p:set>
                                    <p:animEffect transition="in" filter="fade">
                                      <p:cBhvr>
                                        <p:cTn id="23" dur="500"/>
                                        <p:tgtEl>
                                          <p:spTgt spid="123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34"/>
                                        </p:tgtEl>
                                        <p:attrNameLst>
                                          <p:attrName>style.visibility</p:attrName>
                                        </p:attrNameLst>
                                      </p:cBhvr>
                                      <p:to>
                                        <p:strVal val="visible"/>
                                      </p:to>
                                    </p:set>
                                    <p:animEffect transition="in" filter="fade">
                                      <p:cBhvr>
                                        <p:cTn id="28" dur="500">
                                          <p:stCondLst>
                                            <p:cond delay="0"/>
                                          </p:stCondLst>
                                        </p:cTn>
                                        <p:tgtEl>
                                          <p:spTgt spid="123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28"/>
                                        </p:tgtEl>
                                        <p:attrNameLst>
                                          <p:attrName>style.visibility</p:attrName>
                                        </p:attrNameLst>
                                      </p:cBhvr>
                                      <p:to>
                                        <p:strVal val="visible"/>
                                      </p:to>
                                    </p:set>
                                    <p:animEffect transition="in" filter="fade">
                                      <p:cBhvr>
                                        <p:cTn id="33" dur="500">
                                          <p:stCondLst>
                                            <p:cond delay="0"/>
                                          </p:stCondLst>
                                        </p:cTn>
                                        <p:tgtEl>
                                          <p:spTgt spid="1228"/>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236"/>
                                        </p:tgtEl>
                                        <p:attrNameLst>
                                          <p:attrName>style.visibility</p:attrName>
                                        </p:attrNameLst>
                                      </p:cBhvr>
                                      <p:to>
                                        <p:strVal val="visible"/>
                                      </p:to>
                                    </p:set>
                                    <p:animEffect transition="in" filter="fade">
                                      <p:cBhvr>
                                        <p:cTn id="37" dur="1000">
                                          <p:stCondLst>
                                            <p:cond delay="0"/>
                                          </p:stCondLst>
                                        </p:cTn>
                                        <p:tgtEl>
                                          <p:spTgt spid="12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33"/>
                                        </p:tgtEl>
                                        <p:attrNameLst>
                                          <p:attrName>style.visibility</p:attrName>
                                        </p:attrNameLst>
                                      </p:cBhvr>
                                      <p:to>
                                        <p:strVal val="visible"/>
                                      </p:to>
                                    </p:set>
                                    <p:animEffect transition="in" filter="fade">
                                      <p:cBhvr>
                                        <p:cTn id="42" dur="500"/>
                                        <p:tgtEl>
                                          <p:spTgt spid="12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33">
                                            <p:txEl>
                                              <p:pRg st="1" end="1"/>
                                            </p:txEl>
                                          </p:spTgt>
                                        </p:tgtEl>
                                        <p:attrNameLst>
                                          <p:attrName>style.visibility</p:attrName>
                                        </p:attrNameLst>
                                      </p:cBhvr>
                                      <p:to>
                                        <p:strVal val="visible"/>
                                      </p:to>
                                    </p:set>
                                    <p:animEffect transition="in" filter="fade">
                                      <p:cBhvr>
                                        <p:cTn id="47" dur="500"/>
                                        <p:tgtEl>
                                          <p:spTgt spid="1233">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33">
                                            <p:txEl>
                                              <p:pRg st="2" end="2"/>
                                            </p:txEl>
                                          </p:spTgt>
                                        </p:tgtEl>
                                        <p:attrNameLst>
                                          <p:attrName>style.visibility</p:attrName>
                                        </p:attrNameLst>
                                      </p:cBhvr>
                                      <p:to>
                                        <p:strVal val="visible"/>
                                      </p:to>
                                    </p:set>
                                    <p:animEffect transition="in" filter="fade">
                                      <p:cBhvr>
                                        <p:cTn id="52" dur="500"/>
                                        <p:tgtEl>
                                          <p:spTgt spid="12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 grpId="0" animBg="1" autoUpdateAnimBg="0"/>
      <p:bldP spid="1236" grpId="0" animBg="1" autoUpdateAnimBg="0"/>
      <p:bldP spid="1237"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5" name="テキスト ボックス 306"/>
          <p:cNvSpPr txBox="1"/>
          <p:nvPr/>
        </p:nvSpPr>
        <p:spPr>
          <a:xfrm>
            <a:off x="0" y="4188032"/>
            <a:ext cx="7099442" cy="583883"/>
          </a:xfrm>
          <a:prstGeom prst="rect">
            <a:avLst/>
          </a:prstGeom>
          <a:solidFill>
            <a:srgbClr val="FFFF57"/>
          </a:solidFill>
        </p:spPr>
        <p:txBody>
          <a:bodyPr wrap="square" rtlCol="0">
            <a:spAutoFit/>
          </a:bodyPr>
          <a:lstStyle/>
          <a:p>
            <a:r>
              <a:rPr lang="en-US" altLang="ja-JP" sz="3200" dirty="0">
                <a:latin typeface="メイリオ"/>
                <a:ea typeface="メイリオ"/>
              </a:rPr>
              <a:t>プログラミング教材体験（分科会後）</a:t>
            </a:r>
            <a:endParaRPr kumimoji="1" lang="ja-JP" altLang="en-US" sz="2800" dirty="0">
              <a:latin typeface="メイリオ"/>
              <a:ea typeface="メイリオ"/>
            </a:endParaRPr>
          </a:p>
        </p:txBody>
      </p:sp>
      <p:pic>
        <p:nvPicPr>
          <p:cNvPr id="1246" name="オブジェクト 23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210517" y="255336"/>
            <a:ext cx="6563586" cy="3932696"/>
          </a:xfrm>
          <a:prstGeom prst="rect">
            <a:avLst/>
          </a:prstGeom>
          <a:ln>
            <a:noFill/>
            <a:miter/>
          </a:ln>
          <a:effectLst>
            <a:softEdge rad="112522"/>
          </a:effectLst>
        </p:spPr>
      </p:pic>
      <p:sp>
        <p:nvSpPr>
          <p:cNvPr id="1247" name="テキスト ボックス 257"/>
          <p:cNvSpPr txBox="1"/>
          <p:nvPr/>
        </p:nvSpPr>
        <p:spPr>
          <a:xfrm>
            <a:off x="0" y="0"/>
            <a:ext cx="11136085" cy="830104"/>
          </a:xfrm>
          <a:prstGeom prst="rect">
            <a:avLst/>
          </a:prstGeom>
          <a:noFill/>
        </p:spPr>
        <p:txBody>
          <a:bodyPr wrap="square" rtlCol="0">
            <a:spAutoFit/>
          </a:bodyPr>
          <a:lstStyle/>
          <a:p>
            <a:r>
              <a:rPr kumimoji="1" lang="ja-JP" altLang="en-US" sz="4800" b="1" dirty="0">
                <a:solidFill>
                  <a:srgbClr val="008023"/>
                </a:solidFill>
                <a:latin typeface="メイリオ"/>
                <a:ea typeface="メイリオ"/>
              </a:rPr>
              <a:t>３．研究経過</a:t>
            </a:r>
            <a:endParaRPr b="1">
              <a:solidFill>
                <a:srgbClr val="008023"/>
              </a:solidFill>
              <a:latin typeface="メイリオ"/>
              <a:ea typeface="メイリオ"/>
            </a:endParaRPr>
          </a:p>
        </p:txBody>
      </p:sp>
      <p:sp>
        <p:nvSpPr>
          <p:cNvPr id="1248" name="テキスト ボックス 258"/>
          <p:cNvSpPr txBox="1"/>
          <p:nvPr/>
        </p:nvSpPr>
        <p:spPr>
          <a:xfrm>
            <a:off x="562211" y="1372514"/>
            <a:ext cx="3510699" cy="953214"/>
          </a:xfrm>
          <a:prstGeom prst="rect">
            <a:avLst/>
          </a:prstGeom>
          <a:noFill/>
        </p:spPr>
        <p:txBody>
          <a:bodyPr wrap="square" rtlCol="0">
            <a:spAutoFit/>
          </a:bodyPr>
          <a:lstStyle/>
          <a:p>
            <a:r>
              <a:rPr lang="en-US" altLang="ja-JP" sz="2800" dirty="0">
                <a:latin typeface="メイリオ"/>
                <a:ea typeface="メイリオ"/>
              </a:rPr>
              <a:t>プログラミング教材</a:t>
            </a:r>
            <a:endParaRPr kumimoji="1" lang="ja-JP" altLang="en-US" sz="2800" dirty="0">
              <a:latin typeface="メイリオ"/>
              <a:ea typeface="メイリオ"/>
            </a:endParaRPr>
          </a:p>
          <a:p>
            <a:r>
              <a:rPr lang="en-US" altLang="ja-JP" sz="2800" dirty="0">
                <a:latin typeface="メイリオ"/>
                <a:ea typeface="メイリオ"/>
              </a:rPr>
              <a:t>研修会の実施</a:t>
            </a:r>
            <a:endParaRPr kumimoji="1" lang="ja-JP" altLang="en-US" sz="2800" dirty="0">
              <a:latin typeface="メイリオ"/>
              <a:ea typeface="メイリオ"/>
            </a:endParaRPr>
          </a:p>
        </p:txBody>
      </p:sp>
      <p:graphicFrame>
        <p:nvGraphicFramePr>
          <p:cNvPr id="1249" name="四角形 296"/>
          <p:cNvGraphicFramePr>
            <a:graphicFrameLocks noGrp="1"/>
          </p:cNvGraphicFramePr>
          <p:nvPr/>
        </p:nvGraphicFramePr>
        <p:xfrm>
          <a:off x="0" y="4622236"/>
          <a:ext cx="12191994" cy="738040"/>
        </p:xfrm>
        <a:graphic>
          <a:graphicData uri="http://schemas.openxmlformats.org/drawingml/2006/table">
            <a:tbl>
              <a:tblPr firstRow="1" bandRow="1">
                <a:tableStyleId>{5C22544A-7EE6-4342-B048-85BDC9FD1C3A}</a:tableStyleId>
              </a:tblPr>
              <a:tblGrid>
                <a:gridCol w="2031999">
                  <a:extLst>
                    <a:ext uri="{9D8B030D-6E8A-4147-A177-3AD203B41FA5}">
                      <a16:colId xmlns:a16="http://schemas.microsoft.com/office/drawing/2014/main" val="20000"/>
                    </a:ext>
                  </a:extLst>
                </a:gridCol>
                <a:gridCol w="2031999">
                  <a:extLst>
                    <a:ext uri="{9D8B030D-6E8A-4147-A177-3AD203B41FA5}">
                      <a16:colId xmlns:a16="http://schemas.microsoft.com/office/drawing/2014/main" val="20001"/>
                    </a:ext>
                  </a:extLst>
                </a:gridCol>
                <a:gridCol w="2031999">
                  <a:extLst>
                    <a:ext uri="{9D8B030D-6E8A-4147-A177-3AD203B41FA5}">
                      <a16:colId xmlns:a16="http://schemas.microsoft.com/office/drawing/2014/main" val="20002"/>
                    </a:ext>
                  </a:extLst>
                </a:gridCol>
                <a:gridCol w="2031999">
                  <a:extLst>
                    <a:ext uri="{9D8B030D-6E8A-4147-A177-3AD203B41FA5}">
                      <a16:colId xmlns:a16="http://schemas.microsoft.com/office/drawing/2014/main" val="20003"/>
                    </a:ext>
                  </a:extLst>
                </a:gridCol>
                <a:gridCol w="2031999">
                  <a:extLst>
                    <a:ext uri="{9D8B030D-6E8A-4147-A177-3AD203B41FA5}">
                      <a16:colId xmlns:a16="http://schemas.microsoft.com/office/drawing/2014/main" val="20004"/>
                    </a:ext>
                  </a:extLst>
                </a:gridCol>
                <a:gridCol w="2031999">
                  <a:extLst>
                    <a:ext uri="{9D8B030D-6E8A-4147-A177-3AD203B41FA5}">
                      <a16:colId xmlns:a16="http://schemas.microsoft.com/office/drawing/2014/main" val="20005"/>
                    </a:ext>
                  </a:extLst>
                </a:gridCol>
              </a:tblGrid>
              <a:tr h="328506">
                <a:tc>
                  <a:txBody>
                    <a:bodyPr/>
                    <a:lstStyle/>
                    <a:p>
                      <a:pPr algn="ctr"/>
                      <a:r>
                        <a:rPr kumimoji="1" lang="ja-JP" altLang="en-US" b="1" dirty="0"/>
                        <a:t>１年生</a:t>
                      </a:r>
                      <a:endParaRPr kumimoji="1" lang="ja-JP" altLang="en-US" dirty="0"/>
                    </a:p>
                  </a:txBody>
                  <a:tcPr/>
                </a:tc>
                <a:tc>
                  <a:txBody>
                    <a:bodyPr/>
                    <a:lstStyle/>
                    <a:p>
                      <a:pPr algn="ctr"/>
                      <a:r>
                        <a:rPr kumimoji="1" lang="ja-JP" altLang="en-US" b="1" dirty="0"/>
                        <a:t>２年生</a:t>
                      </a:r>
                      <a:endParaRPr kumimoji="1" lang="ja-JP" altLang="en-US" dirty="0"/>
                    </a:p>
                  </a:txBody>
                  <a:tcPr/>
                </a:tc>
                <a:tc>
                  <a:txBody>
                    <a:bodyPr/>
                    <a:lstStyle/>
                    <a:p>
                      <a:pPr algn="ctr"/>
                      <a:r>
                        <a:rPr kumimoji="1" lang="ja-JP" altLang="en-US" b="1" dirty="0"/>
                        <a:t>３年生</a:t>
                      </a:r>
                      <a:endParaRPr kumimoji="1" lang="ja-JP" altLang="en-US" dirty="0"/>
                    </a:p>
                  </a:txBody>
                  <a:tcPr/>
                </a:tc>
                <a:tc>
                  <a:txBody>
                    <a:bodyPr/>
                    <a:lstStyle/>
                    <a:p>
                      <a:pPr algn="ctr"/>
                      <a:r>
                        <a:rPr kumimoji="1" lang="ja-JP" altLang="en-US" b="1" dirty="0"/>
                        <a:t>４年生</a:t>
                      </a:r>
                      <a:endParaRPr kumimoji="1" lang="ja-JP" altLang="en-US" dirty="0"/>
                    </a:p>
                  </a:txBody>
                  <a:tcPr/>
                </a:tc>
                <a:tc>
                  <a:txBody>
                    <a:bodyPr/>
                    <a:lstStyle/>
                    <a:p>
                      <a:pPr algn="ctr"/>
                      <a:r>
                        <a:rPr kumimoji="1" lang="ja-JP" altLang="en-US" b="1" dirty="0"/>
                        <a:t>５年生</a:t>
                      </a:r>
                      <a:endParaRPr kumimoji="1" lang="ja-JP" altLang="en-US" dirty="0"/>
                    </a:p>
                  </a:txBody>
                  <a:tcPr/>
                </a:tc>
                <a:tc>
                  <a:txBody>
                    <a:bodyPr/>
                    <a:lstStyle/>
                    <a:p>
                      <a:pPr algn="ctr"/>
                      <a:r>
                        <a:rPr kumimoji="1" lang="ja-JP" altLang="en-US" b="1" dirty="0"/>
                        <a:t>６年生</a:t>
                      </a:r>
                      <a:endParaRPr kumimoji="1" lang="ja-JP" altLang="en-US" dirty="0"/>
                    </a:p>
                  </a:txBody>
                  <a:tcPr/>
                </a:tc>
                <a:extLst>
                  <a:ext uri="{0D108BD9-81ED-4DB2-BD59-A6C34878D82A}">
                    <a16:rowId xmlns:a16="http://schemas.microsoft.com/office/drawing/2014/main" val="10000"/>
                  </a:ext>
                </a:extLst>
              </a:tr>
              <a:tr h="370840">
                <a:tc>
                  <a:txBody>
                    <a:bodyPr/>
                    <a:lstStyle/>
                    <a:p>
                      <a:r>
                        <a:rPr kumimoji="1" lang="ja-JP" altLang="en-US" b="1" dirty="0"/>
                        <a:t>ルビィのぼうけん</a:t>
                      </a:r>
                      <a:endParaRPr kumimoji="1" lang="ja-JP" altLang="en-US" dirty="0"/>
                    </a:p>
                  </a:txBody>
                  <a:tcPr>
                    <a:solidFill>
                      <a:srgbClr val="E8EBF5"/>
                    </a:solidFill>
                  </a:tcPr>
                </a:tc>
                <a:tc>
                  <a:txBody>
                    <a:bodyPr/>
                    <a:lstStyle/>
                    <a:p>
                      <a:r>
                        <a:rPr kumimoji="1" lang="ja-JP" altLang="en-US" b="1" dirty="0"/>
                        <a:t>ソビーゴブロック</a:t>
                      </a:r>
                      <a:endParaRPr kumimoji="1" lang="ja-JP" altLang="en-US" dirty="0"/>
                    </a:p>
                  </a:txBody>
                  <a:tcPr>
                    <a:solidFill>
                      <a:srgbClr val="E8EBF5"/>
                    </a:solidFill>
                  </a:tcPr>
                </a:tc>
                <a:tc>
                  <a:txBody>
                    <a:bodyPr/>
                    <a:lstStyle/>
                    <a:p>
                      <a:pPr algn="ctr"/>
                      <a:r>
                        <a:rPr kumimoji="1" lang="ja-JP" altLang="en-US" b="1" dirty="0"/>
                        <a:t>ビスケット</a:t>
                      </a:r>
                      <a:endParaRPr kumimoji="1" lang="ja-JP" altLang="en-US" dirty="0"/>
                    </a:p>
                  </a:txBody>
                  <a:tcPr>
                    <a:solidFill>
                      <a:srgbClr val="E8EBF5"/>
                    </a:solidFill>
                  </a:tcPr>
                </a:tc>
                <a:tc>
                  <a:txBody>
                    <a:bodyPr/>
                    <a:lstStyle/>
                    <a:p>
                      <a:pPr algn="ctr"/>
                      <a:r>
                        <a:rPr kumimoji="1" lang="ja-JP" altLang="en-US" b="1" dirty="0"/>
                        <a:t>ソビーゴ</a:t>
                      </a:r>
                      <a:endParaRPr kumimoji="1" lang="ja-JP" altLang="en-US" dirty="0"/>
                    </a:p>
                  </a:txBody>
                  <a:tcPr>
                    <a:solidFill>
                      <a:srgbClr val="E8EBF5"/>
                    </a:solidFill>
                  </a:tcPr>
                </a:tc>
                <a:tc>
                  <a:txBody>
                    <a:bodyPr/>
                    <a:lstStyle/>
                    <a:p>
                      <a:pPr algn="ctr"/>
                      <a:r>
                        <a:rPr kumimoji="1" lang="ja-JP" altLang="en-US" b="1" dirty="0"/>
                        <a:t>プログル</a:t>
                      </a:r>
                      <a:endParaRPr kumimoji="1" lang="ja-JP" altLang="en-US" dirty="0"/>
                    </a:p>
                  </a:txBody>
                  <a:tcPr>
                    <a:solidFill>
                      <a:srgbClr val="E8EBF5"/>
                    </a:solidFill>
                  </a:tcPr>
                </a:tc>
                <a:tc>
                  <a:txBody>
                    <a:bodyPr/>
                    <a:lstStyle/>
                    <a:p>
                      <a:pPr algn="ctr"/>
                      <a:r>
                        <a:rPr kumimoji="1" lang="ja-JP" altLang="en-US" b="1" dirty="0"/>
                        <a:t>ＭＥＳＨ</a:t>
                      </a:r>
                      <a:endParaRPr kumimoji="1" lang="ja-JP" altLang="en-US" dirty="0"/>
                    </a:p>
                  </a:txBody>
                  <a:tcPr>
                    <a:solidFill>
                      <a:srgbClr val="E8EBF5"/>
                    </a:solidFill>
                  </a:tcPr>
                </a:tc>
                <a:extLst>
                  <a:ext uri="{0D108BD9-81ED-4DB2-BD59-A6C34878D82A}">
                    <a16:rowId xmlns:a16="http://schemas.microsoft.com/office/drawing/2014/main" val="10001"/>
                  </a:ext>
                </a:extLst>
              </a:tr>
            </a:tbl>
          </a:graphicData>
        </a:graphic>
      </p:graphicFrame>
      <p:pic>
        <p:nvPicPr>
          <p:cNvPr id="1250" name="オブジェクト 29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5360093"/>
            <a:ext cx="2046003" cy="1329558"/>
          </a:xfrm>
          <a:prstGeom prst="rect">
            <a:avLst/>
          </a:prstGeom>
          <a:ln>
            <a:noFill/>
          </a:ln>
        </p:spPr>
      </p:pic>
      <p:pic>
        <p:nvPicPr>
          <p:cNvPr id="1251" name="オブジェクト 298"/>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2045445" y="5360382"/>
            <a:ext cx="2027464" cy="1353884"/>
          </a:xfrm>
          <a:prstGeom prst="rect">
            <a:avLst/>
          </a:prstGeom>
          <a:ln>
            <a:noFill/>
          </a:ln>
        </p:spPr>
      </p:pic>
      <p:pic>
        <p:nvPicPr>
          <p:cNvPr id="1252" name="オブジェクト 299"/>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4210517" y="5360492"/>
            <a:ext cx="1776623" cy="1378876"/>
          </a:xfrm>
          <a:prstGeom prst="rect">
            <a:avLst/>
          </a:prstGeom>
          <a:ln>
            <a:noFill/>
          </a:ln>
        </p:spPr>
      </p:pic>
      <p:pic>
        <p:nvPicPr>
          <p:cNvPr id="1253" name="図 30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193312" y="5710708"/>
            <a:ext cx="1967366" cy="588345"/>
          </a:xfrm>
          <a:prstGeom prst="rect">
            <a:avLst/>
          </a:prstGeom>
          <a:noFill/>
          <a:ln>
            <a:miter/>
          </a:ln>
        </p:spPr>
      </p:pic>
      <p:pic>
        <p:nvPicPr>
          <p:cNvPr id="1254" name="オブジェクト 304"/>
          <p:cNvPicPr/>
          <p:nvPr/>
        </p:nvPicPr>
        <p:blipFill>
          <a:blip r:embed="rId8" cstate="email">
            <a:extLst>
              <a:ext uri="{28A0092B-C50C-407E-A947-70E740481C1C}">
                <a14:useLocalDpi xmlns:a14="http://schemas.microsoft.com/office/drawing/2010/main"/>
              </a:ext>
            </a:extLst>
          </a:blip>
          <a:srcRect/>
          <a:stretch>
            <a:fillRect/>
          </a:stretch>
        </p:blipFill>
        <p:spPr>
          <a:xfrm>
            <a:off x="8105351" y="5359735"/>
            <a:ext cx="2004758" cy="1321210"/>
          </a:xfrm>
          <a:prstGeom prst="rect">
            <a:avLst/>
          </a:prstGeom>
          <a:noFill/>
          <a:ln>
            <a:miter/>
          </a:ln>
        </p:spPr>
      </p:pic>
      <p:pic>
        <p:nvPicPr>
          <p:cNvPr id="1255" name="オブジェクト 305"/>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6097702" y="5360576"/>
            <a:ext cx="2008172" cy="1359913"/>
          </a:xfrm>
          <a:prstGeom prst="rect">
            <a:avLst/>
          </a:prstGeom>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9"/>
                                        </p:tgtEl>
                                        <p:attrNameLst>
                                          <p:attrName>style.visibility</p:attrName>
                                        </p:attrNameLst>
                                      </p:cBhvr>
                                      <p:to>
                                        <p:strVal val="visible"/>
                                      </p:to>
                                    </p:set>
                                    <p:animEffect transition="in" filter="fade">
                                      <p:cBhvr>
                                        <p:cTn id="7" dur="500"/>
                                        <p:tgtEl>
                                          <p:spTgt spid="12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45"/>
                                        </p:tgtEl>
                                        <p:attrNameLst>
                                          <p:attrName>style.visibility</p:attrName>
                                        </p:attrNameLst>
                                      </p:cBhvr>
                                      <p:to>
                                        <p:strVal val="visible"/>
                                      </p:to>
                                    </p:set>
                                    <p:animEffect transition="in" filter="fade">
                                      <p:cBhvr>
                                        <p:cTn id="10" dur="500"/>
                                        <p:tgtEl>
                                          <p:spTgt spid="124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250"/>
                                        </p:tgtEl>
                                        <p:attrNameLst>
                                          <p:attrName>style.visibility</p:attrName>
                                        </p:attrNameLst>
                                      </p:cBhvr>
                                      <p:to>
                                        <p:strVal val="visible"/>
                                      </p:to>
                                    </p:set>
                                    <p:animEffect transition="in" filter="fade">
                                      <p:cBhvr>
                                        <p:cTn id="14" dur="1000">
                                          <p:stCondLst>
                                            <p:cond delay="0"/>
                                          </p:stCondLst>
                                        </p:cTn>
                                        <p:tgtEl>
                                          <p:spTgt spid="1250"/>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251"/>
                                        </p:tgtEl>
                                        <p:attrNameLst>
                                          <p:attrName>style.visibility</p:attrName>
                                        </p:attrNameLst>
                                      </p:cBhvr>
                                      <p:to>
                                        <p:strVal val="visible"/>
                                      </p:to>
                                    </p:set>
                                    <p:animEffect transition="in" filter="fade">
                                      <p:cBhvr>
                                        <p:cTn id="18" dur="1000">
                                          <p:stCondLst>
                                            <p:cond delay="0"/>
                                          </p:stCondLst>
                                        </p:cTn>
                                        <p:tgtEl>
                                          <p:spTgt spid="1251"/>
                                        </p:tgtEl>
                                      </p:cBhvr>
                                    </p:animEffect>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1252"/>
                                        </p:tgtEl>
                                        <p:attrNameLst>
                                          <p:attrName>style.visibility</p:attrName>
                                        </p:attrNameLst>
                                      </p:cBhvr>
                                      <p:to>
                                        <p:strVal val="visible"/>
                                      </p:to>
                                    </p:set>
                                    <p:animEffect transition="in" filter="fade">
                                      <p:cBhvr>
                                        <p:cTn id="22" dur="1000">
                                          <p:stCondLst>
                                            <p:cond delay="0"/>
                                          </p:stCondLst>
                                        </p:cTn>
                                        <p:tgtEl>
                                          <p:spTgt spid="1252"/>
                                        </p:tgtEl>
                                      </p:cBhvr>
                                    </p:animEffect>
                                  </p:childTnLst>
                                </p:cTn>
                              </p:par>
                            </p:childTnLst>
                          </p:cTn>
                        </p:par>
                        <p:par>
                          <p:cTn id="23" fill="hold">
                            <p:stCondLst>
                              <p:cond delay="3500"/>
                            </p:stCondLst>
                            <p:childTnLst>
                              <p:par>
                                <p:cTn id="24" presetID="10" presetClass="entr" presetSubtype="0" fill="hold" nodeType="afterEffect">
                                  <p:stCondLst>
                                    <p:cond delay="0"/>
                                  </p:stCondLst>
                                  <p:childTnLst>
                                    <p:set>
                                      <p:cBhvr>
                                        <p:cTn id="25" dur="1" fill="hold">
                                          <p:stCondLst>
                                            <p:cond delay="0"/>
                                          </p:stCondLst>
                                        </p:cTn>
                                        <p:tgtEl>
                                          <p:spTgt spid="1255"/>
                                        </p:tgtEl>
                                        <p:attrNameLst>
                                          <p:attrName>style.visibility</p:attrName>
                                        </p:attrNameLst>
                                      </p:cBhvr>
                                      <p:to>
                                        <p:strVal val="visible"/>
                                      </p:to>
                                    </p:set>
                                    <p:animEffect transition="in" filter="fade">
                                      <p:cBhvr>
                                        <p:cTn id="26" dur="1000">
                                          <p:stCondLst>
                                            <p:cond delay="0"/>
                                          </p:stCondLst>
                                        </p:cTn>
                                        <p:tgtEl>
                                          <p:spTgt spid="1255"/>
                                        </p:tgtEl>
                                      </p:cBhvr>
                                    </p:animEffect>
                                  </p:childTnLst>
                                </p:cTn>
                              </p:par>
                            </p:childTnLst>
                          </p:cTn>
                        </p:par>
                        <p:par>
                          <p:cTn id="27" fill="hold">
                            <p:stCondLst>
                              <p:cond delay="4500"/>
                            </p:stCondLst>
                            <p:childTnLst>
                              <p:par>
                                <p:cTn id="28" presetID="10" presetClass="entr" presetSubtype="0" fill="hold" nodeType="afterEffect">
                                  <p:stCondLst>
                                    <p:cond delay="0"/>
                                  </p:stCondLst>
                                  <p:childTnLst>
                                    <p:set>
                                      <p:cBhvr>
                                        <p:cTn id="29" dur="1" fill="hold">
                                          <p:stCondLst>
                                            <p:cond delay="0"/>
                                          </p:stCondLst>
                                        </p:cTn>
                                        <p:tgtEl>
                                          <p:spTgt spid="1254"/>
                                        </p:tgtEl>
                                        <p:attrNameLst>
                                          <p:attrName>style.visibility</p:attrName>
                                        </p:attrNameLst>
                                      </p:cBhvr>
                                      <p:to>
                                        <p:strVal val="visible"/>
                                      </p:to>
                                    </p:set>
                                    <p:animEffect transition="in" filter="fade">
                                      <p:cBhvr>
                                        <p:cTn id="30" dur="1000">
                                          <p:stCondLst>
                                            <p:cond delay="0"/>
                                          </p:stCondLst>
                                        </p:cTn>
                                        <p:tgtEl>
                                          <p:spTgt spid="1254"/>
                                        </p:tgtEl>
                                      </p:cBhvr>
                                    </p:animEffect>
                                  </p:childTnLst>
                                </p:cTn>
                              </p:par>
                            </p:childTnLst>
                          </p:cTn>
                        </p:par>
                        <p:par>
                          <p:cTn id="31" fill="hold">
                            <p:stCondLst>
                              <p:cond delay="5500"/>
                            </p:stCondLst>
                            <p:childTnLst>
                              <p:par>
                                <p:cTn id="32" presetID="10" presetClass="entr" presetSubtype="0" fill="hold" nodeType="afterEffect">
                                  <p:stCondLst>
                                    <p:cond delay="0"/>
                                  </p:stCondLst>
                                  <p:childTnLst>
                                    <p:set>
                                      <p:cBhvr>
                                        <p:cTn id="33" dur="1" fill="hold">
                                          <p:stCondLst>
                                            <p:cond delay="0"/>
                                          </p:stCondLst>
                                        </p:cTn>
                                        <p:tgtEl>
                                          <p:spTgt spid="1253"/>
                                        </p:tgtEl>
                                        <p:attrNameLst>
                                          <p:attrName>style.visibility</p:attrName>
                                        </p:attrNameLst>
                                      </p:cBhvr>
                                      <p:to>
                                        <p:strVal val="visible"/>
                                      </p:to>
                                    </p:set>
                                    <p:animEffect transition="in" filter="fade">
                                      <p:cBhvr>
                                        <p:cTn id="34" dur="1000">
                                          <p:stCondLst>
                                            <p:cond delay="0"/>
                                          </p:stCondLst>
                                        </p:cTn>
                                        <p:tgtEl>
                                          <p:spTgt spid="1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5"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 name="テキスト ボックス 2"/>
          <p:cNvSpPr txBox="1"/>
          <p:nvPr/>
        </p:nvSpPr>
        <p:spPr>
          <a:xfrm>
            <a:off x="268941" y="694033"/>
            <a:ext cx="5855401" cy="522327"/>
          </a:xfrm>
          <a:prstGeom prst="rect">
            <a:avLst/>
          </a:prstGeom>
          <a:noFill/>
        </p:spPr>
        <p:txBody>
          <a:bodyPr wrap="square" rtlCol="0">
            <a:spAutoFit/>
          </a:bodyPr>
          <a:lstStyle/>
          <a:p>
            <a:r>
              <a:rPr lang="ja-JP" altLang="en-US" sz="2800" dirty="0">
                <a:latin typeface="メイリオ"/>
                <a:ea typeface="メイリオ"/>
              </a:rPr>
              <a:t>Ａ分類の実践</a:t>
            </a:r>
            <a:endParaRPr kumimoji="1" lang="ja-JP" altLang="en-US" sz="2800" dirty="0">
              <a:latin typeface="メイリオ"/>
              <a:ea typeface="メイリオ"/>
            </a:endParaRPr>
          </a:p>
        </p:txBody>
      </p:sp>
      <p:sp>
        <p:nvSpPr>
          <p:cNvPr id="1258" name="テキスト ボックス 3"/>
          <p:cNvSpPr txBox="1"/>
          <p:nvPr/>
        </p:nvSpPr>
        <p:spPr>
          <a:xfrm>
            <a:off x="0" y="0"/>
            <a:ext cx="11136085" cy="830104"/>
          </a:xfrm>
          <a:prstGeom prst="rect">
            <a:avLst/>
          </a:prstGeom>
          <a:noFill/>
        </p:spPr>
        <p:txBody>
          <a:bodyPr wrap="square" rtlCol="0">
            <a:spAutoFit/>
          </a:bodyPr>
          <a:lstStyle/>
          <a:p>
            <a:r>
              <a:rPr kumimoji="1" lang="ja-JP" altLang="en-US" sz="4800" b="1" dirty="0">
                <a:solidFill>
                  <a:srgbClr val="008023"/>
                </a:solidFill>
                <a:latin typeface="メイリオ"/>
                <a:ea typeface="メイリオ"/>
              </a:rPr>
              <a:t>３．研究経過</a:t>
            </a:r>
            <a:endParaRPr kumimoji="1" lang="en-US" altLang="ja-JP" sz="4800" b="1" dirty="0">
              <a:solidFill>
                <a:srgbClr val="008023"/>
              </a:solidFill>
              <a:latin typeface="メイリオ"/>
              <a:ea typeface="メイリオ"/>
            </a:endParaRPr>
          </a:p>
        </p:txBody>
      </p:sp>
      <p:pic>
        <p:nvPicPr>
          <p:cNvPr id="1259" name="図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91411" y="3079036"/>
            <a:ext cx="4648637" cy="3817915"/>
          </a:xfrm>
          <a:prstGeom prst="rect">
            <a:avLst/>
          </a:prstGeom>
          <a:noFill/>
          <a:ln w="9525" cap="flat" cmpd="sng">
            <a:noFill/>
            <a:prstDash val="solid"/>
            <a:round/>
          </a:ln>
          <a:effectLst>
            <a:glow>
              <a:sysClr val="windowText" lastClr="000000"/>
            </a:glow>
            <a:softEdge rad="112522"/>
          </a:effectLst>
        </p:spPr>
      </p:pic>
      <p:pic>
        <p:nvPicPr>
          <p:cNvPr id="1260" name="図 1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090093" y="3079036"/>
            <a:ext cx="5008836" cy="4948607"/>
          </a:xfrm>
          <a:prstGeom prst="rect">
            <a:avLst/>
          </a:prstGeom>
          <a:noFill/>
          <a:ln w="9525" cap="flat" cmpd="sng">
            <a:noFill/>
            <a:prstDash val="solid"/>
            <a:round/>
          </a:ln>
          <a:effectLst>
            <a:glow>
              <a:sysClr val="windowText" lastClr="000000"/>
            </a:glow>
            <a:softEdge rad="112522"/>
          </a:effectLst>
        </p:spPr>
      </p:pic>
      <p:sp>
        <p:nvSpPr>
          <p:cNvPr id="1261" name="正方形/長方形 241"/>
          <p:cNvSpPr/>
          <p:nvPr/>
        </p:nvSpPr>
        <p:spPr>
          <a:xfrm>
            <a:off x="1279248" y="1216360"/>
            <a:ext cx="9621689" cy="877463"/>
          </a:xfrm>
          <a:prstGeom prst="rect">
            <a:avLst/>
          </a:prstGeom>
          <a:solidFill>
            <a:srgbClr val="FECC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66700" algn="l">
              <a:spcAft>
                <a:spcPts val="0"/>
              </a:spcAft>
            </a:pPr>
            <a:r>
              <a:rPr lang="ja-JP" altLang="en-US" sz="1400" b="1" kern="100" dirty="0">
                <a:solidFill>
                  <a:srgbClr val="000000"/>
                </a:solidFill>
                <a:effectLst/>
                <a:ea typeface="HG丸ｺﾞｼｯｸM-PRO" panose="020F0600000000000000" pitchFamily="50" charset="-128"/>
                <a:cs typeface="Times New Roman" panose="02020603050405020304" pitchFamily="18" charset="0"/>
              </a:rPr>
              <a:t>　</a:t>
            </a:r>
            <a:r>
              <a:rPr lang="ja-JP" sz="2400" b="1" kern="100" dirty="0">
                <a:solidFill>
                  <a:srgbClr val="000000"/>
                </a:solidFill>
                <a:effectLst/>
                <a:ea typeface="HG丸ｺﾞｼｯｸM-PRO" panose="020F0600000000000000" pitchFamily="50" charset="-128"/>
                <a:cs typeface="Times New Roman" panose="02020603050405020304" pitchFamily="18" charset="0"/>
              </a:rPr>
              <a:t>学習指導要領に例示されている単元等で実施するもの</a:t>
            </a:r>
            <a:endParaRPr lang="ja-JP" sz="1050" kern="100" dirty="0">
              <a:effectLst/>
              <a:ea typeface="ＭＳ 明朝" panose="02020609040205080304" pitchFamily="17" charset="-128"/>
              <a:cs typeface="Times New Roman" panose="02020603050405020304" pitchFamily="18" charset="0"/>
            </a:endParaRPr>
          </a:p>
        </p:txBody>
      </p:sp>
      <p:sp>
        <p:nvSpPr>
          <p:cNvPr id="1262" name="円/楕円 242"/>
          <p:cNvSpPr/>
          <p:nvPr/>
        </p:nvSpPr>
        <p:spPr>
          <a:xfrm>
            <a:off x="855738" y="1216360"/>
            <a:ext cx="847021" cy="877463"/>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2600"/>
              </a:lnSpc>
              <a:spcAft>
                <a:spcPts val="0"/>
              </a:spcAft>
            </a:pPr>
            <a:r>
              <a:rPr lang="en-US" sz="3600" kern="100" dirty="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A</a:t>
            </a:r>
            <a:endParaRPr lang="ja-JP" sz="1200" kern="100" dirty="0">
              <a:effectLst/>
              <a:ea typeface="ＭＳ 明朝" panose="02020609040205080304" pitchFamily="17" charset="-128"/>
              <a:cs typeface="Times New Roman" panose="02020603050405020304" pitchFamily="18" charset="0"/>
            </a:endParaRPr>
          </a:p>
        </p:txBody>
      </p:sp>
      <p:sp>
        <p:nvSpPr>
          <p:cNvPr id="1263" name="図形 237"/>
          <p:cNvSpPr/>
          <p:nvPr/>
        </p:nvSpPr>
        <p:spPr>
          <a:xfrm>
            <a:off x="1879375" y="2214983"/>
            <a:ext cx="8544361" cy="864053"/>
          </a:xfrm>
          <a:prstGeom prst="wedgeRoundRectCallout">
            <a:avLst>
              <a:gd name="adj1" fmla="val -7709"/>
              <a:gd name="adj2" fmla="val -71725"/>
              <a:gd name="adj3" fmla="val 16667"/>
            </a:avLst>
          </a:prstGeom>
          <a:ln w="79375" cap="flat" cmpd="sng" algn="ctr">
            <a:solidFill>
              <a:srgbClr val="FF0000"/>
            </a:solidFill>
            <a:prstDash val="solid"/>
            <a:miter lim="800000"/>
          </a:ln>
        </p:spPr>
        <p:style>
          <a:lnRef idx="2">
            <a:schemeClr val="accent6"/>
          </a:lnRef>
          <a:fillRef idx="1">
            <a:schemeClr val="lt1"/>
          </a:fillRef>
          <a:effectRef idx="0">
            <a:schemeClr val="accent6"/>
          </a:effectRef>
          <a:fontRef idx="minor">
            <a:schemeClr val="dk1"/>
          </a:fontRef>
        </p:style>
        <p:txBody>
          <a:bodyPr anchor="ctr"/>
          <a:lstStyle/>
          <a:p>
            <a:pPr algn="ctr">
              <a:defRPr lang="ja-JP" altLang="en-US"/>
            </a:pPr>
            <a:r>
              <a:rPr lang="ja-JP" altLang="en-US" sz="3600" b="1">
                <a:latin typeface="メイリオ"/>
                <a:ea typeface="メイリオ"/>
              </a:rPr>
              <a:t>学習指導要領に基づき、必ず指導する</a:t>
            </a:r>
            <a:endParaRPr lang="ja-JP" altLang="en-US" b="1">
              <a:latin typeface="メイリオ"/>
              <a:ea typeface="メイリオ"/>
            </a:endParaRPr>
          </a:p>
        </p:txBody>
      </p:sp>
    </p:spTree>
    <p:extLst>
      <p:ext uri="{BB962C8B-B14F-4D97-AF65-F5344CB8AC3E}">
        <p14:creationId xmlns:p14="http://schemas.microsoft.com/office/powerpoint/2010/main" val="39302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63"/>
                                        </p:tgtEl>
                                        <p:attrNameLst>
                                          <p:attrName>style.visibility</p:attrName>
                                        </p:attrNameLst>
                                      </p:cBhvr>
                                      <p:to>
                                        <p:strVal val="visible"/>
                                      </p:to>
                                    </p:set>
                                    <p:animEffect transition="in" filter="fade">
                                      <p:cBhvr>
                                        <p:cTn id="7" dur="500"/>
                                        <p:tgtEl>
                                          <p:spTgt spid="1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3"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5" name="図形 199"/>
          <p:cNvSpPr/>
          <p:nvPr/>
        </p:nvSpPr>
        <p:spPr>
          <a:xfrm>
            <a:off x="5228767" y="1409295"/>
            <a:ext cx="6877937" cy="5169221"/>
          </a:xfrm>
          <a:prstGeom prst="wedgeRoundRectCallout">
            <a:avLst>
              <a:gd name="adj1" fmla="val -52821"/>
              <a:gd name="adj2" fmla="val -40199"/>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lang="ja-JP" altLang="en-US"/>
            </a:pPr>
            <a:endParaRPr lang="ja-JP" altLang="en-US"/>
          </a:p>
        </p:txBody>
      </p:sp>
      <p:sp>
        <p:nvSpPr>
          <p:cNvPr id="1266" name="テキスト ボックス 2"/>
          <p:cNvSpPr txBox="1"/>
          <p:nvPr/>
        </p:nvSpPr>
        <p:spPr>
          <a:xfrm>
            <a:off x="544287" y="830104"/>
            <a:ext cx="10374086" cy="522327"/>
          </a:xfrm>
          <a:prstGeom prst="rect">
            <a:avLst/>
          </a:prstGeom>
          <a:noFill/>
        </p:spPr>
        <p:txBody>
          <a:bodyPr wrap="square" rtlCol="0">
            <a:spAutoFit/>
          </a:bodyPr>
          <a:lstStyle/>
          <a:p>
            <a:r>
              <a:rPr lang="en-US" altLang="ja-JP" sz="2800" dirty="0">
                <a:latin typeface="メイリオ"/>
                <a:ea typeface="メイリオ"/>
              </a:rPr>
              <a:t>日常への活用</a:t>
            </a:r>
            <a:endParaRPr kumimoji="1" lang="ja-JP" altLang="en-US" sz="2800" dirty="0">
              <a:latin typeface="メイリオ"/>
              <a:ea typeface="メイリオ"/>
            </a:endParaRPr>
          </a:p>
        </p:txBody>
      </p:sp>
      <p:sp>
        <p:nvSpPr>
          <p:cNvPr id="1267" name="テキスト ボックス 4"/>
          <p:cNvSpPr txBox="1"/>
          <p:nvPr/>
        </p:nvSpPr>
        <p:spPr>
          <a:xfrm>
            <a:off x="0" y="0"/>
            <a:ext cx="11136085" cy="830104"/>
          </a:xfrm>
          <a:prstGeom prst="rect">
            <a:avLst/>
          </a:prstGeom>
          <a:noFill/>
        </p:spPr>
        <p:txBody>
          <a:bodyPr wrap="square" rtlCol="0">
            <a:spAutoFit/>
          </a:bodyPr>
          <a:lstStyle/>
          <a:p>
            <a:r>
              <a:rPr kumimoji="1" lang="ja-JP" altLang="en-US" sz="4800" b="1" dirty="0">
                <a:solidFill>
                  <a:srgbClr val="008023"/>
                </a:solidFill>
                <a:latin typeface="メイリオ"/>
                <a:ea typeface="メイリオ"/>
              </a:rPr>
              <a:t>３．研究経過</a:t>
            </a:r>
            <a:endParaRPr b="1">
              <a:solidFill>
                <a:srgbClr val="008023"/>
              </a:solidFill>
              <a:latin typeface="メイリオ"/>
              <a:ea typeface="メイリオ"/>
            </a:endParaRPr>
          </a:p>
        </p:txBody>
      </p:sp>
      <p:pic>
        <p:nvPicPr>
          <p:cNvPr id="1268" name="オブジェクト 19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484655" y="1859371"/>
            <a:ext cx="6418226" cy="4382807"/>
          </a:xfrm>
          <a:prstGeom prst="rect">
            <a:avLst/>
          </a:prstGeom>
          <a:ln>
            <a:solidFill>
              <a:sysClr val="windowText" lastClr="000000"/>
            </a:solidFill>
          </a:ln>
        </p:spPr>
      </p:pic>
      <p:pic>
        <p:nvPicPr>
          <p:cNvPr id="1269" name="図 19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352431"/>
            <a:ext cx="5022056" cy="2171575"/>
          </a:xfrm>
          <a:prstGeom prst="rect">
            <a:avLst/>
          </a:prstGeom>
          <a:ln>
            <a:solidFill>
              <a:schemeClr val="tx1"/>
            </a:solidFill>
          </a:ln>
        </p:spPr>
      </p:pic>
    </p:spTree>
    <p:extLst>
      <p:ext uri="{BB962C8B-B14F-4D97-AF65-F5344CB8AC3E}">
        <p14:creationId xmlns:p14="http://schemas.microsoft.com/office/powerpoint/2010/main" val="218081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68"/>
                                        </p:tgtEl>
                                        <p:attrNameLst>
                                          <p:attrName>style.visibility</p:attrName>
                                        </p:attrNameLst>
                                      </p:cBhvr>
                                      <p:to>
                                        <p:strVal val="visible"/>
                                      </p:to>
                                    </p:set>
                                    <p:animEffect transition="in" filter="fade">
                                      <p:cBhvr>
                                        <p:cTn id="7" dur="500"/>
                                        <p:tgtEl>
                                          <p:spTgt spid="12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65"/>
                                        </p:tgtEl>
                                        <p:attrNameLst>
                                          <p:attrName>style.visibility</p:attrName>
                                        </p:attrNameLst>
                                      </p:cBhvr>
                                      <p:to>
                                        <p:strVal val="visible"/>
                                      </p:to>
                                    </p:set>
                                    <p:animEffect transition="in" filter="fade">
                                      <p:cBhvr>
                                        <p:cTn id="10" dur="1000">
                                          <p:stCondLst>
                                            <p:cond delay="0"/>
                                          </p:stCondLst>
                                        </p:cTn>
                                        <p:tgtEl>
                                          <p:spTgt spid="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5"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71" name="グラフ 9"/>
          <p:cNvGraphicFramePr/>
          <p:nvPr>
            <p:extLst>
              <p:ext uri="{D42A27DB-BD31-4B8C-83A1-F6EECF244321}">
                <p14:modId xmlns:p14="http://schemas.microsoft.com/office/powerpoint/2010/main" val="2614962211"/>
              </p:ext>
            </p:extLst>
          </p:nvPr>
        </p:nvGraphicFramePr>
        <p:xfrm>
          <a:off x="1168931" y="4556405"/>
          <a:ext cx="9835902" cy="23015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72" name="グラフ 8"/>
          <p:cNvGraphicFramePr/>
          <p:nvPr>
            <p:extLst>
              <p:ext uri="{D42A27DB-BD31-4B8C-83A1-F6EECF244321}">
                <p14:modId xmlns:p14="http://schemas.microsoft.com/office/powerpoint/2010/main" val="2319821577"/>
              </p:ext>
            </p:extLst>
          </p:nvPr>
        </p:nvGraphicFramePr>
        <p:xfrm>
          <a:off x="1168897" y="830104"/>
          <a:ext cx="9835938" cy="2328984"/>
        </p:xfrm>
        <a:graphic>
          <a:graphicData uri="http://schemas.openxmlformats.org/drawingml/2006/chart">
            <c:chart xmlns:c="http://schemas.openxmlformats.org/drawingml/2006/chart" xmlns:r="http://schemas.openxmlformats.org/officeDocument/2006/relationships" r:id="rId4"/>
          </a:graphicData>
        </a:graphic>
      </p:graphicFrame>
      <p:sp>
        <p:nvSpPr>
          <p:cNvPr id="1273" name="テキスト ボックス 3"/>
          <p:cNvSpPr txBox="1"/>
          <p:nvPr/>
        </p:nvSpPr>
        <p:spPr>
          <a:xfrm>
            <a:off x="0" y="0"/>
            <a:ext cx="5937315" cy="830104"/>
          </a:xfrm>
          <a:prstGeom prst="rect">
            <a:avLst/>
          </a:prstGeom>
          <a:noFill/>
        </p:spPr>
        <p:txBody>
          <a:bodyPr wrap="square" rtlCol="0">
            <a:spAutoFit/>
          </a:bodyPr>
          <a:lstStyle/>
          <a:p>
            <a:r>
              <a:rPr kumimoji="1" lang="ja-JP" altLang="en-US" sz="4800" b="1" dirty="0">
                <a:solidFill>
                  <a:srgbClr val="008023"/>
                </a:solidFill>
                <a:latin typeface="メイリオ"/>
                <a:ea typeface="メイリオ"/>
              </a:rPr>
              <a:t>４．児童の意識調査</a:t>
            </a:r>
            <a:endParaRPr b="1">
              <a:solidFill>
                <a:srgbClr val="008023"/>
              </a:solidFill>
              <a:latin typeface="メイリオ"/>
              <a:ea typeface="メイリオ"/>
            </a:endParaRPr>
          </a:p>
        </p:txBody>
      </p:sp>
      <p:sp>
        <p:nvSpPr>
          <p:cNvPr id="1274" name="テキスト ボックス 6"/>
          <p:cNvSpPr txBox="1"/>
          <p:nvPr/>
        </p:nvSpPr>
        <p:spPr>
          <a:xfrm>
            <a:off x="131187" y="769485"/>
            <a:ext cx="10873648" cy="583883"/>
          </a:xfrm>
          <a:prstGeom prst="rect">
            <a:avLst/>
          </a:prstGeom>
          <a:noFill/>
        </p:spPr>
        <p:txBody>
          <a:bodyPr wrap="square" rtlCol="0">
            <a:spAutoFit/>
          </a:bodyPr>
          <a:lstStyle/>
          <a:p>
            <a:r>
              <a:rPr lang="ja-JP" altLang="en-US" sz="3200" dirty="0">
                <a:solidFill>
                  <a:srgbClr val="0070C0"/>
                </a:solidFill>
                <a:latin typeface="メイリオ"/>
                <a:ea typeface="メイリオ"/>
              </a:rPr>
              <a:t>プログラミングの授業は楽しかったか。</a:t>
            </a:r>
            <a:endParaRPr kumimoji="1" lang="ja-JP" altLang="en-US" sz="3200" dirty="0">
              <a:solidFill>
                <a:srgbClr val="0070C0"/>
              </a:solidFill>
              <a:latin typeface="メイリオ"/>
              <a:ea typeface="メイリオ"/>
            </a:endParaRPr>
          </a:p>
        </p:txBody>
      </p:sp>
      <p:sp>
        <p:nvSpPr>
          <p:cNvPr id="1275" name="テキスト ボックス 7"/>
          <p:cNvSpPr txBox="1"/>
          <p:nvPr/>
        </p:nvSpPr>
        <p:spPr>
          <a:xfrm>
            <a:off x="131219" y="4400534"/>
            <a:ext cx="10873648" cy="583883"/>
          </a:xfrm>
          <a:prstGeom prst="rect">
            <a:avLst/>
          </a:prstGeom>
          <a:noFill/>
        </p:spPr>
        <p:txBody>
          <a:bodyPr wrap="square" rtlCol="0">
            <a:spAutoFit/>
          </a:bodyPr>
          <a:lstStyle/>
          <a:p>
            <a:r>
              <a:rPr lang="ja-JP" altLang="en-US" sz="3200" dirty="0">
                <a:solidFill>
                  <a:srgbClr val="0070C0"/>
                </a:solidFill>
                <a:latin typeface="メイリオ"/>
                <a:ea typeface="メイリオ"/>
              </a:rPr>
              <a:t>これからもプログラミングをしたいか。</a:t>
            </a:r>
            <a:endParaRPr kumimoji="1" lang="ja-JP" altLang="en-US" sz="3200" dirty="0">
              <a:solidFill>
                <a:srgbClr val="0070C0"/>
              </a:solidFill>
              <a:latin typeface="メイリオ"/>
              <a:ea typeface="メイリオ"/>
            </a:endParaRPr>
          </a:p>
        </p:txBody>
      </p:sp>
      <p:sp>
        <p:nvSpPr>
          <p:cNvPr id="1276" name="オブジェクト 189"/>
          <p:cNvSpPr/>
          <p:nvPr/>
        </p:nvSpPr>
        <p:spPr>
          <a:xfrm>
            <a:off x="824593" y="3012136"/>
            <a:ext cx="2111455" cy="556613"/>
          </a:xfrm>
          <a:prstGeom prst="wedgeRectCallout">
            <a:avLst>
              <a:gd name="adj1" fmla="val 80967"/>
              <a:gd name="adj2" fmla="val -227764"/>
            </a:avLst>
          </a:prstGeom>
          <a:solidFill>
            <a:schemeClr val="lt1">
              <a:alpha val="0"/>
            </a:schemeClr>
          </a:solidFill>
          <a:ln w="25400" cap="flat" cmpd="sng" algn="ctr">
            <a:solidFill>
              <a:srgbClr val="0070C0"/>
            </a:solidFill>
            <a:prstDash val="solid"/>
          </a:ln>
        </p:spPr>
        <p:style>
          <a:lnRef idx="2">
            <a:schemeClr val="accent2"/>
          </a:lnRef>
          <a:fillRef idx="1">
            <a:schemeClr val="lt1"/>
          </a:fillRef>
          <a:effectRef idx="0">
            <a:schemeClr val="accent1"/>
          </a:effectRef>
          <a:fontRef idx="none">
            <a:schemeClr val="dk1"/>
          </a:fontRef>
        </p:style>
        <p:txBody>
          <a:bodyPr vertOverflow="overflow" horzOverflow="overflow" wrap="square" lIns="0" tIns="0" rIns="0" bIns="0" anchor="ctr"/>
          <a:lstStyle/>
          <a:p>
            <a:pPr algn="ctr"/>
            <a:r>
              <a:rPr sz="2000">
                <a:latin typeface="メイリオ"/>
                <a:ea typeface="メイリオ"/>
              </a:rPr>
              <a:t>当てはまる</a:t>
            </a:r>
            <a:endParaRPr>
              <a:latin typeface="メイリオ"/>
              <a:ea typeface="メイリオ"/>
            </a:endParaRPr>
          </a:p>
        </p:txBody>
      </p:sp>
      <p:sp>
        <p:nvSpPr>
          <p:cNvPr id="1277" name="オブジェクト 190"/>
          <p:cNvSpPr/>
          <p:nvPr/>
        </p:nvSpPr>
        <p:spPr>
          <a:xfrm>
            <a:off x="4241745" y="2947320"/>
            <a:ext cx="3390885" cy="669642"/>
          </a:xfrm>
          <a:prstGeom prst="wedgeRectCallout">
            <a:avLst>
              <a:gd name="adj1" fmla="val 98424"/>
              <a:gd name="adj2" fmla="val -190628"/>
            </a:avLst>
          </a:prstGeom>
          <a:solidFill>
            <a:schemeClr val="lt1">
              <a:alpha val="0"/>
            </a:schemeClr>
          </a:solidFill>
          <a:ln w="25400" cap="flat" cmpd="sng" algn="ctr">
            <a:solidFill>
              <a:srgbClr val="00B0F0"/>
            </a:solidFill>
            <a:prstDash val="solid"/>
          </a:ln>
        </p:spPr>
        <p:style>
          <a:lnRef idx="2">
            <a:schemeClr val="accent2"/>
          </a:lnRef>
          <a:fillRef idx="1">
            <a:schemeClr val="lt1"/>
          </a:fillRef>
          <a:effectRef idx="0">
            <a:schemeClr val="accent1"/>
          </a:effectRef>
          <a:fontRef idx="none">
            <a:schemeClr val="dk1"/>
          </a:fontRef>
        </p:style>
        <p:txBody>
          <a:bodyPr vertOverflow="overflow" horzOverflow="overflow" wrap="square" lIns="0" tIns="0" rIns="0" bIns="0" anchor="ctr"/>
          <a:lstStyle/>
          <a:p>
            <a:pPr algn="l"/>
            <a:r>
              <a:rPr sz="2000">
                <a:latin typeface="メイリオ"/>
                <a:ea typeface="メイリオ"/>
              </a:rPr>
              <a:t>どちらかと言えば当てはまる</a:t>
            </a:r>
            <a:endParaRPr>
              <a:latin typeface="メイリオ"/>
              <a:ea typeface="メイリオ"/>
            </a:endParaRPr>
          </a:p>
        </p:txBody>
      </p:sp>
      <p:sp>
        <p:nvSpPr>
          <p:cNvPr id="1278" name="オブジェクト 191"/>
          <p:cNvSpPr/>
          <p:nvPr/>
        </p:nvSpPr>
        <p:spPr>
          <a:xfrm>
            <a:off x="7823500" y="2872481"/>
            <a:ext cx="2166055" cy="819320"/>
          </a:xfrm>
          <a:prstGeom prst="wedgeRectCallout">
            <a:avLst>
              <a:gd name="adj1" fmla="val 60612"/>
              <a:gd name="adj2" fmla="val -157403"/>
            </a:avLst>
          </a:prstGeom>
          <a:ln>
            <a:solidFill>
              <a:srgbClr val="FFC000"/>
            </a:solidFill>
          </a:ln>
        </p:spPr>
        <p:style>
          <a:lnRef idx="2">
            <a:schemeClr val="accent1"/>
          </a:lnRef>
          <a:fillRef idx="1">
            <a:schemeClr val="lt1"/>
          </a:fillRef>
          <a:effectRef idx="0">
            <a:schemeClr val="accent1"/>
          </a:effectRef>
          <a:fontRef idx="none">
            <a:schemeClr val="dk1"/>
          </a:fontRef>
        </p:style>
        <p:txBody>
          <a:bodyPr vertOverflow="overflow" horzOverflow="overflow" wrap="square" lIns="0" tIns="0" rIns="0" bIns="0" anchor="ctr"/>
          <a:lstStyle/>
          <a:p>
            <a:pPr algn="l"/>
            <a:r>
              <a:rPr sz="2000">
                <a:latin typeface="メイリオ"/>
                <a:ea typeface="メイリオ"/>
              </a:rPr>
              <a:t>どちらかと言えば当てはまらない</a:t>
            </a:r>
            <a:endParaRPr>
              <a:latin typeface="メイリオ"/>
              <a:ea typeface="メイリオ"/>
            </a:endParaRPr>
          </a:p>
        </p:txBody>
      </p:sp>
      <p:sp>
        <p:nvSpPr>
          <p:cNvPr id="1279" name="オブジェクト 192"/>
          <p:cNvSpPr/>
          <p:nvPr/>
        </p:nvSpPr>
        <p:spPr>
          <a:xfrm>
            <a:off x="10091608" y="2947320"/>
            <a:ext cx="1826518" cy="980151"/>
          </a:xfrm>
          <a:prstGeom prst="wedgeRectCallout">
            <a:avLst>
              <a:gd name="adj1" fmla="val -27343"/>
              <a:gd name="adj2" fmla="val -149404"/>
            </a:avLst>
          </a:prstGeom>
          <a:solidFill>
            <a:schemeClr val="lt1">
              <a:alpha val="0"/>
            </a:schemeClr>
          </a:solidFill>
          <a:ln>
            <a:solidFill>
              <a:srgbClr val="FF0000"/>
            </a:solidFill>
          </a:ln>
        </p:spPr>
        <p:style>
          <a:lnRef idx="2">
            <a:schemeClr val="accent1"/>
          </a:lnRef>
          <a:fillRef idx="1">
            <a:schemeClr val="lt1"/>
          </a:fillRef>
          <a:effectRef idx="0">
            <a:schemeClr val="accent1"/>
          </a:effectRef>
          <a:fontRef idx="none">
            <a:schemeClr val="dk1"/>
          </a:fontRef>
        </p:style>
        <p:txBody>
          <a:bodyPr vertOverflow="overflow" horzOverflow="overflow" wrap="square" lIns="0" tIns="0" rIns="0" bIns="0" anchor="ctr"/>
          <a:lstStyle/>
          <a:p>
            <a:pPr algn="l"/>
            <a:r>
              <a:rPr sz="2000">
                <a:latin typeface="メイリオ"/>
                <a:ea typeface="メイリオ"/>
              </a:rPr>
              <a:t>当てはまらない</a:t>
            </a:r>
            <a:endParaRPr>
              <a:latin typeface="メイリオ"/>
              <a:ea typeface="メイリオ"/>
            </a:endParaRPr>
          </a:p>
        </p:txBody>
      </p:sp>
      <p:sp>
        <p:nvSpPr>
          <p:cNvPr id="1280" name="テキスト 189"/>
          <p:cNvSpPr txBox="1"/>
          <p:nvPr/>
        </p:nvSpPr>
        <p:spPr>
          <a:xfrm>
            <a:off x="7464462" y="153889"/>
            <a:ext cx="4453664" cy="522327"/>
          </a:xfrm>
          <a:prstGeom prst="rect">
            <a:avLst/>
          </a:prstGeom>
        </p:spPr>
        <p:txBody>
          <a:bodyPr wrap="square">
            <a:spAutoFit/>
          </a:bodyPr>
          <a:lstStyle/>
          <a:p>
            <a:pPr>
              <a:defRPr lang="ja-JP" altLang="en-US"/>
            </a:pPr>
            <a:r>
              <a:rPr lang="ja-JP" altLang="en-US" sz="2800"/>
              <a:t>対象：１～６年生　全児童</a:t>
            </a:r>
            <a:endParaRPr lang="ja-JP" altLang="en-US"/>
          </a:p>
        </p:txBody>
      </p:sp>
      <p:sp>
        <p:nvSpPr>
          <p:cNvPr id="1281" name="図形 263"/>
          <p:cNvSpPr/>
          <p:nvPr/>
        </p:nvSpPr>
        <p:spPr>
          <a:xfrm>
            <a:off x="1567407" y="1298940"/>
            <a:ext cx="8523597" cy="830037"/>
          </a:xfrm>
          <a:prstGeom prst="roundRect">
            <a:avLst/>
          </a:prstGeom>
          <a:solidFill>
            <a:srgbClr val="FF0000">
              <a:alpha val="0"/>
            </a:srgbClr>
          </a:solidFill>
          <a:ln w="88900" cap="flat" cmpd="sng" algn="ctr">
            <a:solidFill>
              <a:srgbClr val="C0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282" name="テキスト 267"/>
          <p:cNvSpPr txBox="1"/>
          <p:nvPr/>
        </p:nvSpPr>
        <p:spPr>
          <a:xfrm>
            <a:off x="5802013" y="1363413"/>
            <a:ext cx="2308881" cy="706993"/>
          </a:xfrm>
          <a:prstGeom prst="rect">
            <a:avLst/>
          </a:prstGeom>
        </p:spPr>
        <p:txBody>
          <a:bodyPr wrap="square">
            <a:spAutoFit/>
          </a:bodyPr>
          <a:lstStyle/>
          <a:p>
            <a:pPr>
              <a:defRPr lang="ja-JP" altLang="en-US"/>
            </a:pPr>
            <a:r>
              <a:rPr lang="ja-JP" altLang="en-US" sz="4000" b="1">
                <a:solidFill>
                  <a:srgbClr val="FFFF00"/>
                </a:solidFill>
              </a:rPr>
              <a:t>約９５％</a:t>
            </a:r>
            <a:endParaRPr lang="ja-JP" altLang="en-US" b="1">
              <a:solidFill>
                <a:srgbClr val="FFFF00"/>
              </a:solidFill>
            </a:endParaRPr>
          </a:p>
        </p:txBody>
      </p:sp>
      <p:sp>
        <p:nvSpPr>
          <p:cNvPr id="1283" name="図形 268"/>
          <p:cNvSpPr/>
          <p:nvPr/>
        </p:nvSpPr>
        <p:spPr>
          <a:xfrm>
            <a:off x="1597086" y="4984417"/>
            <a:ext cx="8123901" cy="830037"/>
          </a:xfrm>
          <a:prstGeom prst="roundRect">
            <a:avLst/>
          </a:prstGeom>
          <a:solidFill>
            <a:srgbClr val="FF0000">
              <a:alpha val="0"/>
            </a:srgbClr>
          </a:solidFill>
          <a:ln w="88900" cap="flat" cmpd="sng" algn="ctr">
            <a:solidFill>
              <a:srgbClr val="C0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284" name="テキスト 269"/>
          <p:cNvSpPr txBox="1"/>
          <p:nvPr/>
        </p:nvSpPr>
        <p:spPr>
          <a:xfrm>
            <a:off x="5676899" y="5079666"/>
            <a:ext cx="2308881" cy="706993"/>
          </a:xfrm>
          <a:prstGeom prst="rect">
            <a:avLst/>
          </a:prstGeom>
        </p:spPr>
        <p:txBody>
          <a:bodyPr wrap="square">
            <a:spAutoFit/>
          </a:bodyPr>
          <a:lstStyle/>
          <a:p>
            <a:pPr>
              <a:defRPr lang="ja-JP" altLang="en-US"/>
            </a:pPr>
            <a:r>
              <a:rPr lang="ja-JP" altLang="en-US" sz="4000" b="1">
                <a:solidFill>
                  <a:srgbClr val="FFFF00"/>
                </a:solidFill>
              </a:rPr>
              <a:t>約９１％</a:t>
            </a:r>
            <a:endParaRPr lang="ja-JP" altLang="en-US" b="1">
              <a:solidFill>
                <a:srgbClr val="FFFF00"/>
              </a:solidFill>
            </a:endParaRPr>
          </a:p>
        </p:txBody>
      </p:sp>
    </p:spTree>
    <p:extLst>
      <p:ext uri="{BB962C8B-B14F-4D97-AF65-F5344CB8AC3E}">
        <p14:creationId xmlns:p14="http://schemas.microsoft.com/office/powerpoint/2010/main" val="145144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74"/>
                                        </p:tgtEl>
                                        <p:attrNameLst>
                                          <p:attrName>style.visibility</p:attrName>
                                        </p:attrNameLst>
                                      </p:cBhvr>
                                      <p:to>
                                        <p:strVal val="visible"/>
                                      </p:to>
                                    </p:set>
                                    <p:animEffect transition="in" filter="fade">
                                      <p:cBhvr>
                                        <p:cTn id="7" dur="500"/>
                                        <p:tgtEl>
                                          <p:spTgt spid="12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72"/>
                                        </p:tgtEl>
                                        <p:attrNameLst>
                                          <p:attrName>style.visibility</p:attrName>
                                        </p:attrNameLst>
                                      </p:cBhvr>
                                      <p:to>
                                        <p:strVal val="visible"/>
                                      </p:to>
                                    </p:set>
                                    <p:animEffect transition="in" filter="fade">
                                      <p:cBhvr>
                                        <p:cTn id="10" dur="500"/>
                                        <p:tgtEl>
                                          <p:spTgt spid="127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76"/>
                                        </p:tgtEl>
                                        <p:attrNameLst>
                                          <p:attrName>style.visibility</p:attrName>
                                        </p:attrNameLst>
                                      </p:cBhvr>
                                      <p:to>
                                        <p:strVal val="visible"/>
                                      </p:to>
                                    </p:set>
                                    <p:animEffect transition="in" filter="fade">
                                      <p:cBhvr>
                                        <p:cTn id="13" dur="500"/>
                                        <p:tgtEl>
                                          <p:spTgt spid="127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77"/>
                                        </p:tgtEl>
                                        <p:attrNameLst>
                                          <p:attrName>style.visibility</p:attrName>
                                        </p:attrNameLst>
                                      </p:cBhvr>
                                      <p:to>
                                        <p:strVal val="visible"/>
                                      </p:to>
                                    </p:set>
                                    <p:animEffect transition="in" filter="fade">
                                      <p:cBhvr>
                                        <p:cTn id="16" dur="500"/>
                                        <p:tgtEl>
                                          <p:spTgt spid="127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78"/>
                                        </p:tgtEl>
                                        <p:attrNameLst>
                                          <p:attrName>style.visibility</p:attrName>
                                        </p:attrNameLst>
                                      </p:cBhvr>
                                      <p:to>
                                        <p:strVal val="visible"/>
                                      </p:to>
                                    </p:set>
                                    <p:animEffect transition="in" filter="fade">
                                      <p:cBhvr>
                                        <p:cTn id="19" dur="500"/>
                                        <p:tgtEl>
                                          <p:spTgt spid="127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79"/>
                                        </p:tgtEl>
                                        <p:attrNameLst>
                                          <p:attrName>style.visibility</p:attrName>
                                        </p:attrNameLst>
                                      </p:cBhvr>
                                      <p:to>
                                        <p:strVal val="visible"/>
                                      </p:to>
                                    </p:set>
                                    <p:animEffect transition="in" filter="fade">
                                      <p:cBhvr>
                                        <p:cTn id="22" dur="500"/>
                                        <p:tgtEl>
                                          <p:spTgt spid="127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75"/>
                                        </p:tgtEl>
                                        <p:attrNameLst>
                                          <p:attrName>style.visibility</p:attrName>
                                        </p:attrNameLst>
                                      </p:cBhvr>
                                      <p:to>
                                        <p:strVal val="visible"/>
                                      </p:to>
                                    </p:set>
                                    <p:animEffect transition="in" filter="fade">
                                      <p:cBhvr>
                                        <p:cTn id="25" dur="500"/>
                                        <p:tgtEl>
                                          <p:spTgt spid="127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71"/>
                                        </p:tgtEl>
                                        <p:attrNameLst>
                                          <p:attrName>style.visibility</p:attrName>
                                        </p:attrNameLst>
                                      </p:cBhvr>
                                      <p:to>
                                        <p:strVal val="visible"/>
                                      </p:to>
                                    </p:set>
                                    <p:animEffect transition="in" filter="fade">
                                      <p:cBhvr>
                                        <p:cTn id="28" dur="500"/>
                                        <p:tgtEl>
                                          <p:spTgt spid="127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81"/>
                                        </p:tgtEl>
                                        <p:attrNameLst>
                                          <p:attrName>style.visibility</p:attrName>
                                        </p:attrNameLst>
                                      </p:cBhvr>
                                      <p:to>
                                        <p:strVal val="visible"/>
                                      </p:to>
                                    </p:set>
                                    <p:animEffect transition="in" filter="fade">
                                      <p:cBhvr>
                                        <p:cTn id="33" dur="500"/>
                                        <p:tgtEl>
                                          <p:spTgt spid="1281"/>
                                        </p:tgtEl>
                                      </p:cBhvr>
                                    </p:animEffect>
                                  </p:childTnLst>
                                </p:cTn>
                              </p:par>
                            </p:childTnLst>
                          </p:cTn>
                        </p:par>
                        <p:par>
                          <p:cTn id="34" fill="hold">
                            <p:stCondLst>
                              <p:cond delay="500"/>
                            </p:stCondLst>
                            <p:childTnLst>
                              <p:par>
                                <p:cTn id="35" presetID="53" presetClass="entr" presetSubtype="16" fill="hold" grpId="0" nodeType="afterEffect">
                                  <p:stCondLst>
                                    <p:cond delay="0"/>
                                  </p:stCondLst>
                                  <p:childTnLst>
                                    <p:set>
                                      <p:cBhvr>
                                        <p:cTn id="36" dur="1" fill="hold">
                                          <p:stCondLst>
                                            <p:cond delay="0"/>
                                          </p:stCondLst>
                                        </p:cTn>
                                        <p:tgtEl>
                                          <p:spTgt spid="1282"/>
                                        </p:tgtEl>
                                        <p:attrNameLst>
                                          <p:attrName>style.visibility</p:attrName>
                                        </p:attrNameLst>
                                      </p:cBhvr>
                                      <p:to>
                                        <p:strVal val="visible"/>
                                      </p:to>
                                    </p:set>
                                    <p:anim calcmode="lin" valueType="num">
                                      <p:cBhvr>
                                        <p:cTn id="37" dur="500" fill="hold"/>
                                        <p:tgtEl>
                                          <p:spTgt spid="1282"/>
                                        </p:tgtEl>
                                        <p:attrNameLst>
                                          <p:attrName>ppt_w</p:attrName>
                                        </p:attrNameLst>
                                      </p:cBhvr>
                                      <p:tavLst>
                                        <p:tav tm="0">
                                          <p:val>
                                            <p:fltVal val="0"/>
                                          </p:val>
                                        </p:tav>
                                        <p:tav tm="100000">
                                          <p:val>
                                            <p:strVal val="#ppt_w"/>
                                          </p:val>
                                        </p:tav>
                                      </p:tavLst>
                                    </p:anim>
                                    <p:anim calcmode="lin" valueType="num">
                                      <p:cBhvr>
                                        <p:cTn id="38" dur="500" fill="hold"/>
                                        <p:tgtEl>
                                          <p:spTgt spid="1282"/>
                                        </p:tgtEl>
                                        <p:attrNameLst>
                                          <p:attrName>ppt_h</p:attrName>
                                        </p:attrNameLst>
                                      </p:cBhvr>
                                      <p:tavLst>
                                        <p:tav tm="0">
                                          <p:val>
                                            <p:fltVal val="0"/>
                                          </p:val>
                                        </p:tav>
                                        <p:tav tm="100000">
                                          <p:val>
                                            <p:strVal val="#ppt_h"/>
                                          </p:val>
                                        </p:tav>
                                      </p:tavLst>
                                    </p:anim>
                                    <p:animEffect transition="in" filter="fade">
                                      <p:cBhvr>
                                        <p:cTn id="39" dur="500"/>
                                        <p:tgtEl>
                                          <p:spTgt spid="1282"/>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1283"/>
                                        </p:tgtEl>
                                        <p:attrNameLst>
                                          <p:attrName>style.visibility</p:attrName>
                                        </p:attrNameLst>
                                      </p:cBhvr>
                                      <p:to>
                                        <p:strVal val="visible"/>
                                      </p:to>
                                    </p:set>
                                    <p:animEffect transition="in" filter="fade">
                                      <p:cBhvr>
                                        <p:cTn id="43" dur="500"/>
                                        <p:tgtEl>
                                          <p:spTgt spid="1283"/>
                                        </p:tgtEl>
                                      </p:cBhvr>
                                    </p:animEffect>
                                  </p:childTnLst>
                                </p:cTn>
                              </p:par>
                            </p:childTnLst>
                          </p:cTn>
                        </p:par>
                        <p:par>
                          <p:cTn id="44" fill="hold">
                            <p:stCondLst>
                              <p:cond delay="1500"/>
                            </p:stCondLst>
                            <p:childTnLst>
                              <p:par>
                                <p:cTn id="45" presetID="53" presetClass="entr" presetSubtype="16" fill="hold" grpId="0" nodeType="afterEffect">
                                  <p:stCondLst>
                                    <p:cond delay="0"/>
                                  </p:stCondLst>
                                  <p:childTnLst>
                                    <p:set>
                                      <p:cBhvr>
                                        <p:cTn id="46" dur="1" fill="hold">
                                          <p:stCondLst>
                                            <p:cond delay="0"/>
                                          </p:stCondLst>
                                        </p:cTn>
                                        <p:tgtEl>
                                          <p:spTgt spid="1284"/>
                                        </p:tgtEl>
                                        <p:attrNameLst>
                                          <p:attrName>style.visibility</p:attrName>
                                        </p:attrNameLst>
                                      </p:cBhvr>
                                      <p:to>
                                        <p:strVal val="visible"/>
                                      </p:to>
                                    </p:set>
                                    <p:anim calcmode="lin" valueType="num">
                                      <p:cBhvr>
                                        <p:cTn id="47" dur="500" fill="hold"/>
                                        <p:tgtEl>
                                          <p:spTgt spid="1284"/>
                                        </p:tgtEl>
                                        <p:attrNameLst>
                                          <p:attrName>ppt_w</p:attrName>
                                        </p:attrNameLst>
                                      </p:cBhvr>
                                      <p:tavLst>
                                        <p:tav tm="0">
                                          <p:val>
                                            <p:fltVal val="0"/>
                                          </p:val>
                                        </p:tav>
                                        <p:tav tm="100000">
                                          <p:val>
                                            <p:strVal val="#ppt_w"/>
                                          </p:val>
                                        </p:tav>
                                      </p:tavLst>
                                    </p:anim>
                                    <p:anim calcmode="lin" valueType="num">
                                      <p:cBhvr>
                                        <p:cTn id="48" dur="500" fill="hold"/>
                                        <p:tgtEl>
                                          <p:spTgt spid="1284"/>
                                        </p:tgtEl>
                                        <p:attrNameLst>
                                          <p:attrName>ppt_h</p:attrName>
                                        </p:attrNameLst>
                                      </p:cBhvr>
                                      <p:tavLst>
                                        <p:tav tm="0">
                                          <p:val>
                                            <p:fltVal val="0"/>
                                          </p:val>
                                        </p:tav>
                                        <p:tav tm="100000">
                                          <p:val>
                                            <p:strVal val="#ppt_h"/>
                                          </p:val>
                                        </p:tav>
                                      </p:tavLst>
                                    </p:anim>
                                    <p:animEffect transition="in" filter="fade">
                                      <p:cBhvr>
                                        <p:cTn id="49" dur="500"/>
                                        <p:tgtEl>
                                          <p:spTgt spid="1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71" grpId="0">
        <p:bldAsOne/>
      </p:bldGraphic>
      <p:bldGraphic spid="1272" grpId="0">
        <p:bldAsOne/>
      </p:bldGraphic>
      <p:bldP spid="1274" grpId="0" animBg="1" autoUpdateAnimBg="0"/>
      <p:bldP spid="1275" grpId="0" animBg="1" autoUpdateAnimBg="0"/>
      <p:bldP spid="1276" grpId="0" animBg="1" autoUpdateAnimBg="0"/>
      <p:bldP spid="1277" grpId="0" animBg="1" autoUpdateAnimBg="0"/>
      <p:bldP spid="1278" grpId="0" animBg="1" autoUpdateAnimBg="0"/>
      <p:bldP spid="1279" grpId="0" animBg="1" autoUpdateAnimBg="0"/>
      <p:bldP spid="1281" grpId="0" animBg="1" autoUpdateAnimBg="0"/>
      <p:bldP spid="1282" grpId="0" animBg="1" autoUpdateAnimBg="0"/>
      <p:bldP spid="1283" grpId="0" animBg="1" autoUpdateAnimBg="0"/>
      <p:bldP spid="1284"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6" name="グラフ 10"/>
          <p:cNvGraphicFramePr/>
          <p:nvPr>
            <p:extLst>
              <p:ext uri="{D42A27DB-BD31-4B8C-83A1-F6EECF244321}">
                <p14:modId xmlns:p14="http://schemas.microsoft.com/office/powerpoint/2010/main" val="2917486767"/>
              </p:ext>
            </p:extLst>
          </p:nvPr>
        </p:nvGraphicFramePr>
        <p:xfrm>
          <a:off x="891442" y="1189332"/>
          <a:ext cx="7643079" cy="1358675"/>
        </p:xfrm>
        <a:graphic>
          <a:graphicData uri="http://schemas.openxmlformats.org/drawingml/2006/chart">
            <c:chart xmlns:c="http://schemas.openxmlformats.org/drawingml/2006/chart" xmlns:r="http://schemas.openxmlformats.org/officeDocument/2006/relationships" r:id="rId3"/>
          </a:graphicData>
        </a:graphic>
      </p:graphicFrame>
      <p:sp>
        <p:nvSpPr>
          <p:cNvPr id="1287" name="テキスト ボックス 1"/>
          <p:cNvSpPr txBox="1"/>
          <p:nvPr/>
        </p:nvSpPr>
        <p:spPr>
          <a:xfrm>
            <a:off x="174169" y="878144"/>
            <a:ext cx="11717813" cy="522327"/>
          </a:xfrm>
          <a:prstGeom prst="rect">
            <a:avLst/>
          </a:prstGeom>
          <a:noFill/>
        </p:spPr>
        <p:txBody>
          <a:bodyPr wrap="square" rtlCol="0">
            <a:spAutoFit/>
          </a:bodyPr>
          <a:lstStyle/>
          <a:p>
            <a:r>
              <a:rPr lang="ja-JP" altLang="en-US" sz="2800" spc="-150">
                <a:solidFill>
                  <a:srgbClr val="0070C0"/>
                </a:solidFill>
                <a:latin typeface="メイリオ"/>
                <a:ea typeface="メイリオ"/>
              </a:rPr>
              <a:t>プログラムを考えるとき、全体を分解してそれぞれの要素ごとに考えたか。</a:t>
            </a:r>
          </a:p>
        </p:txBody>
      </p:sp>
      <p:graphicFrame>
        <p:nvGraphicFramePr>
          <p:cNvPr id="1288" name="グラフ 12"/>
          <p:cNvGraphicFramePr/>
          <p:nvPr>
            <p:extLst>
              <p:ext uri="{D42A27DB-BD31-4B8C-83A1-F6EECF244321}">
                <p14:modId xmlns:p14="http://schemas.microsoft.com/office/powerpoint/2010/main" val="479742199"/>
              </p:ext>
            </p:extLst>
          </p:nvPr>
        </p:nvGraphicFramePr>
        <p:xfrm>
          <a:off x="757035" y="2809170"/>
          <a:ext cx="8132699" cy="19814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89" name="グラフ 259"/>
          <p:cNvGraphicFramePr/>
          <p:nvPr>
            <p:extLst>
              <p:ext uri="{D42A27DB-BD31-4B8C-83A1-F6EECF244321}">
                <p14:modId xmlns:p14="http://schemas.microsoft.com/office/powerpoint/2010/main" val="1434948714"/>
              </p:ext>
            </p:extLst>
          </p:nvPr>
        </p:nvGraphicFramePr>
        <p:xfrm>
          <a:off x="757035" y="5083712"/>
          <a:ext cx="8189770" cy="1900354"/>
        </p:xfrm>
        <a:graphic>
          <a:graphicData uri="http://schemas.openxmlformats.org/drawingml/2006/chart">
            <c:chart xmlns:c="http://schemas.openxmlformats.org/drawingml/2006/chart" xmlns:r="http://schemas.openxmlformats.org/officeDocument/2006/relationships" r:id="rId5"/>
          </a:graphicData>
        </a:graphic>
      </p:graphicFrame>
      <p:sp>
        <p:nvSpPr>
          <p:cNvPr id="1290" name="テキスト ボックス 260"/>
          <p:cNvSpPr txBox="1"/>
          <p:nvPr/>
        </p:nvSpPr>
        <p:spPr>
          <a:xfrm>
            <a:off x="174169" y="4868268"/>
            <a:ext cx="10888714" cy="430887"/>
          </a:xfrm>
          <a:prstGeom prst="rect">
            <a:avLst/>
          </a:prstGeom>
          <a:noFill/>
        </p:spPr>
        <p:txBody>
          <a:bodyPr wrap="square" tIns="0" bIns="0" rtlCol="0" anchor="ctr" anchorCtr="0">
            <a:spAutoFit/>
          </a:bodyPr>
          <a:lstStyle/>
          <a:p>
            <a:pPr algn="l"/>
            <a:r>
              <a:rPr lang="ja-JP" altLang="en-US" sz="2800" spc="-300" dirty="0">
                <a:solidFill>
                  <a:srgbClr val="0070C0"/>
                </a:solidFill>
                <a:latin typeface="メイリオ"/>
                <a:ea typeface="メイリオ"/>
              </a:rPr>
              <a:t>プログラミングで学習した考え方を、これからの生活に生かせると思うか。</a:t>
            </a:r>
            <a:endParaRPr kumimoji="1" lang="ja-JP" altLang="en-US" sz="3200" spc="-300" dirty="0">
              <a:solidFill>
                <a:srgbClr val="0070C0"/>
              </a:solidFill>
              <a:latin typeface="メイリオ"/>
              <a:ea typeface="メイリオ"/>
            </a:endParaRPr>
          </a:p>
        </p:txBody>
      </p:sp>
      <p:sp>
        <p:nvSpPr>
          <p:cNvPr id="1291" name="テキスト ボックス 3"/>
          <p:cNvSpPr txBox="1"/>
          <p:nvPr/>
        </p:nvSpPr>
        <p:spPr>
          <a:xfrm>
            <a:off x="0" y="0"/>
            <a:ext cx="11136085" cy="830104"/>
          </a:xfrm>
          <a:prstGeom prst="rect">
            <a:avLst/>
          </a:prstGeom>
          <a:noFill/>
        </p:spPr>
        <p:txBody>
          <a:bodyPr wrap="square" rtlCol="0">
            <a:spAutoFit/>
          </a:bodyPr>
          <a:lstStyle/>
          <a:p>
            <a:r>
              <a:rPr lang="ja-JP" altLang="en-US" sz="4800" b="1" dirty="0">
                <a:solidFill>
                  <a:srgbClr val="008023"/>
                </a:solidFill>
                <a:latin typeface="メイリオ"/>
                <a:ea typeface="メイリオ"/>
              </a:rPr>
              <a:t>４</a:t>
            </a:r>
            <a:r>
              <a:rPr kumimoji="1" lang="ja-JP" altLang="en-US" sz="4800" b="1" dirty="0">
                <a:solidFill>
                  <a:srgbClr val="008023"/>
                </a:solidFill>
                <a:latin typeface="メイリオ"/>
                <a:ea typeface="メイリオ"/>
              </a:rPr>
              <a:t>．児童の意識調査</a:t>
            </a:r>
            <a:endParaRPr b="1">
              <a:solidFill>
                <a:srgbClr val="008023"/>
              </a:solidFill>
              <a:latin typeface="メイリオ"/>
              <a:ea typeface="メイリオ"/>
            </a:endParaRPr>
          </a:p>
        </p:txBody>
      </p:sp>
      <p:sp>
        <p:nvSpPr>
          <p:cNvPr id="1292" name="テキスト ボックス 208"/>
          <p:cNvSpPr txBox="1"/>
          <p:nvPr/>
        </p:nvSpPr>
        <p:spPr>
          <a:xfrm>
            <a:off x="174171" y="2548007"/>
            <a:ext cx="11717813" cy="522327"/>
          </a:xfrm>
          <a:prstGeom prst="rect">
            <a:avLst/>
          </a:prstGeom>
          <a:noFill/>
        </p:spPr>
        <p:txBody>
          <a:bodyPr wrap="square" rtlCol="0">
            <a:spAutoFit/>
          </a:bodyPr>
          <a:lstStyle/>
          <a:p>
            <a:r>
              <a:rPr lang="ja-JP" altLang="en-US" sz="2800" spc="-150">
                <a:solidFill>
                  <a:srgbClr val="0070C0"/>
                </a:solidFill>
                <a:latin typeface="メイリオ"/>
                <a:ea typeface="メイリオ"/>
              </a:rPr>
              <a:t>プログラムが思った通りに動かないとき、理由を考えたか。</a:t>
            </a:r>
          </a:p>
        </p:txBody>
      </p:sp>
      <p:sp>
        <p:nvSpPr>
          <p:cNvPr id="1293" name="テキスト ボックス 211"/>
          <p:cNvSpPr txBox="1"/>
          <p:nvPr/>
        </p:nvSpPr>
        <p:spPr>
          <a:xfrm>
            <a:off x="8607210" y="3154444"/>
            <a:ext cx="2405315" cy="645438"/>
          </a:xfrm>
          <a:prstGeom prst="rect">
            <a:avLst/>
          </a:prstGeom>
          <a:ln w="63500" cap="flat" cmpd="sng" algn="ctr">
            <a:solidFill>
              <a:srgbClr val="FFC000"/>
            </a:solidFill>
            <a:prstDash val="solid"/>
            <a:miter lim="800000"/>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3600" b="1" dirty="0"/>
              <a:t>試行錯誤</a:t>
            </a:r>
            <a:endParaRPr b="1"/>
          </a:p>
        </p:txBody>
      </p:sp>
      <p:sp>
        <p:nvSpPr>
          <p:cNvPr id="1294" name="テキスト ボックス 212"/>
          <p:cNvSpPr txBox="1"/>
          <p:nvPr/>
        </p:nvSpPr>
        <p:spPr>
          <a:xfrm>
            <a:off x="8819914" y="1545950"/>
            <a:ext cx="1979908" cy="645438"/>
          </a:xfrm>
          <a:prstGeom prst="rect">
            <a:avLst/>
          </a:prstGeom>
          <a:ln w="63500" cap="flat" cmpd="sng" algn="ctr">
            <a:solidFill>
              <a:srgbClr val="FF0000"/>
            </a:solidFill>
            <a:prstDash val="solid"/>
            <a:miter lim="800000"/>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3600" b="1" dirty="0"/>
              <a:t>細分化</a:t>
            </a:r>
            <a:endParaRPr kumimoji="1" lang="ja-JP" altLang="en-US" sz="3600" b="1" dirty="0"/>
          </a:p>
        </p:txBody>
      </p:sp>
      <p:sp>
        <p:nvSpPr>
          <p:cNvPr id="1295" name="図形 270"/>
          <p:cNvSpPr/>
          <p:nvPr/>
        </p:nvSpPr>
        <p:spPr>
          <a:xfrm>
            <a:off x="1185897" y="1491522"/>
            <a:ext cx="6835933" cy="625930"/>
          </a:xfrm>
          <a:prstGeom prst="roundRect">
            <a:avLst/>
          </a:prstGeom>
          <a:solidFill>
            <a:srgbClr val="FF0000">
              <a:alpha val="0"/>
            </a:srgbClr>
          </a:solidFill>
          <a:ln w="88900" cap="flat" cmpd="sng" algn="ctr">
            <a:solidFill>
              <a:srgbClr val="C0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296" name="テキスト 271"/>
          <p:cNvSpPr txBox="1"/>
          <p:nvPr/>
        </p:nvSpPr>
        <p:spPr>
          <a:xfrm>
            <a:off x="4069321" y="1505129"/>
            <a:ext cx="2308881" cy="706993"/>
          </a:xfrm>
          <a:prstGeom prst="rect">
            <a:avLst/>
          </a:prstGeom>
        </p:spPr>
        <p:txBody>
          <a:bodyPr wrap="square">
            <a:spAutoFit/>
          </a:bodyPr>
          <a:lstStyle/>
          <a:p>
            <a:pPr>
              <a:defRPr lang="ja-JP" altLang="en-US"/>
            </a:pPr>
            <a:r>
              <a:rPr lang="ja-JP" altLang="en-US" sz="4000" b="1">
                <a:solidFill>
                  <a:srgbClr val="FFFF00"/>
                </a:solidFill>
              </a:rPr>
              <a:t>約９５％</a:t>
            </a:r>
            <a:endParaRPr lang="ja-JP" altLang="en-US" b="1">
              <a:solidFill>
                <a:srgbClr val="FFFF00"/>
              </a:solidFill>
            </a:endParaRPr>
          </a:p>
        </p:txBody>
      </p:sp>
      <p:sp>
        <p:nvSpPr>
          <p:cNvPr id="1297" name="図形 272"/>
          <p:cNvSpPr/>
          <p:nvPr/>
        </p:nvSpPr>
        <p:spPr>
          <a:xfrm>
            <a:off x="1176310" y="3164198"/>
            <a:ext cx="6293573" cy="625930"/>
          </a:xfrm>
          <a:prstGeom prst="roundRect">
            <a:avLst/>
          </a:prstGeom>
          <a:solidFill>
            <a:srgbClr val="FF0000">
              <a:alpha val="0"/>
            </a:srgbClr>
          </a:solidFill>
          <a:ln w="88900" cap="flat" cmpd="sng" algn="ctr">
            <a:solidFill>
              <a:srgbClr val="C0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298" name="テキスト 273"/>
          <p:cNvSpPr txBox="1"/>
          <p:nvPr/>
        </p:nvSpPr>
        <p:spPr>
          <a:xfrm>
            <a:off x="3560088" y="3178095"/>
            <a:ext cx="2308881" cy="706993"/>
          </a:xfrm>
          <a:prstGeom prst="rect">
            <a:avLst/>
          </a:prstGeom>
        </p:spPr>
        <p:txBody>
          <a:bodyPr wrap="square">
            <a:spAutoFit/>
          </a:bodyPr>
          <a:lstStyle/>
          <a:p>
            <a:pPr>
              <a:defRPr lang="ja-JP" altLang="en-US"/>
            </a:pPr>
            <a:r>
              <a:rPr lang="ja-JP" altLang="en-US" sz="4000" b="1">
                <a:solidFill>
                  <a:srgbClr val="FFFF00"/>
                </a:solidFill>
              </a:rPr>
              <a:t>約８９％</a:t>
            </a:r>
            <a:endParaRPr lang="ja-JP" altLang="en-US" b="1">
              <a:solidFill>
                <a:srgbClr val="FFFF00"/>
              </a:solidFill>
            </a:endParaRPr>
          </a:p>
        </p:txBody>
      </p:sp>
      <p:sp>
        <p:nvSpPr>
          <p:cNvPr id="1299" name="図形 274"/>
          <p:cNvSpPr/>
          <p:nvPr/>
        </p:nvSpPr>
        <p:spPr>
          <a:xfrm>
            <a:off x="1192075" y="5407959"/>
            <a:ext cx="6656289" cy="625930"/>
          </a:xfrm>
          <a:prstGeom prst="roundRect">
            <a:avLst/>
          </a:prstGeom>
          <a:solidFill>
            <a:srgbClr val="FF0000">
              <a:alpha val="0"/>
            </a:srgbClr>
          </a:solidFill>
          <a:ln w="88900" cap="flat" cmpd="sng" algn="ctr">
            <a:solidFill>
              <a:srgbClr val="C0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300" name="テキスト 275"/>
          <p:cNvSpPr txBox="1"/>
          <p:nvPr/>
        </p:nvSpPr>
        <p:spPr>
          <a:xfrm>
            <a:off x="4069321" y="5408011"/>
            <a:ext cx="2308881" cy="706993"/>
          </a:xfrm>
          <a:prstGeom prst="rect">
            <a:avLst/>
          </a:prstGeom>
        </p:spPr>
        <p:txBody>
          <a:bodyPr wrap="square">
            <a:spAutoFit/>
          </a:bodyPr>
          <a:lstStyle/>
          <a:p>
            <a:pPr>
              <a:defRPr lang="ja-JP" altLang="en-US"/>
            </a:pPr>
            <a:r>
              <a:rPr lang="ja-JP" altLang="en-US" sz="4000" b="1">
                <a:solidFill>
                  <a:srgbClr val="FFFF00"/>
                </a:solidFill>
              </a:rPr>
              <a:t>約９２％</a:t>
            </a:r>
            <a:endParaRPr lang="ja-JP" altLang="en-US" b="1">
              <a:solidFill>
                <a:srgbClr val="FFFF00"/>
              </a:solidFill>
            </a:endParaRPr>
          </a:p>
        </p:txBody>
      </p:sp>
    </p:spTree>
    <p:extLst>
      <p:ext uri="{BB962C8B-B14F-4D97-AF65-F5344CB8AC3E}">
        <p14:creationId xmlns:p14="http://schemas.microsoft.com/office/powerpoint/2010/main" val="184921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94"/>
                                        </p:tgtEl>
                                        <p:attrNameLst>
                                          <p:attrName>style.visibility</p:attrName>
                                        </p:attrNameLst>
                                      </p:cBhvr>
                                      <p:to>
                                        <p:strVal val="visible"/>
                                      </p:to>
                                    </p:set>
                                    <p:animEffect transition="in" filter="fade">
                                      <p:cBhvr>
                                        <p:cTn id="7" dur="500"/>
                                        <p:tgtEl>
                                          <p:spTgt spid="129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95"/>
                                        </p:tgtEl>
                                        <p:attrNameLst>
                                          <p:attrName>style.visibility</p:attrName>
                                        </p:attrNameLst>
                                      </p:cBhvr>
                                      <p:to>
                                        <p:strVal val="visible"/>
                                      </p:to>
                                    </p:set>
                                    <p:animEffect transition="in" filter="fade">
                                      <p:cBhvr>
                                        <p:cTn id="11" dur="1000">
                                          <p:stCondLst>
                                            <p:cond delay="0"/>
                                          </p:stCondLst>
                                        </p:cTn>
                                        <p:tgtEl>
                                          <p:spTgt spid="1295"/>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296"/>
                                        </p:tgtEl>
                                        <p:attrNameLst>
                                          <p:attrName>style.visibility</p:attrName>
                                        </p:attrNameLst>
                                      </p:cBhvr>
                                      <p:to>
                                        <p:strVal val="visible"/>
                                      </p:to>
                                    </p:set>
                                    <p:anim calcmode="lin" valueType="num">
                                      <p:cBhvr>
                                        <p:cTn id="15" dur="500" fill="hold"/>
                                        <p:tgtEl>
                                          <p:spTgt spid="1296"/>
                                        </p:tgtEl>
                                        <p:attrNameLst>
                                          <p:attrName>ppt_w</p:attrName>
                                        </p:attrNameLst>
                                      </p:cBhvr>
                                      <p:tavLst>
                                        <p:tav tm="0">
                                          <p:val>
                                            <p:fltVal val="0"/>
                                          </p:val>
                                        </p:tav>
                                        <p:tav tm="100000">
                                          <p:val>
                                            <p:strVal val="#ppt_w"/>
                                          </p:val>
                                        </p:tav>
                                      </p:tavLst>
                                    </p:anim>
                                    <p:anim calcmode="lin" valueType="num">
                                      <p:cBhvr>
                                        <p:cTn id="16" dur="500" fill="hold"/>
                                        <p:tgtEl>
                                          <p:spTgt spid="1296"/>
                                        </p:tgtEl>
                                        <p:attrNameLst>
                                          <p:attrName>ppt_h</p:attrName>
                                        </p:attrNameLst>
                                      </p:cBhvr>
                                      <p:tavLst>
                                        <p:tav tm="0">
                                          <p:val>
                                            <p:fltVal val="0"/>
                                          </p:val>
                                        </p:tav>
                                        <p:tav tm="100000">
                                          <p:val>
                                            <p:strVal val="#ppt_h"/>
                                          </p:val>
                                        </p:tav>
                                      </p:tavLst>
                                    </p:anim>
                                    <p:animEffect transition="in" filter="fade">
                                      <p:cBhvr>
                                        <p:cTn id="17" dur="500"/>
                                        <p:tgtEl>
                                          <p:spTgt spid="129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93"/>
                                        </p:tgtEl>
                                        <p:attrNameLst>
                                          <p:attrName>style.visibility</p:attrName>
                                        </p:attrNameLst>
                                      </p:cBhvr>
                                      <p:to>
                                        <p:strVal val="visible"/>
                                      </p:to>
                                    </p:set>
                                    <p:animEffect transition="in" filter="fade">
                                      <p:cBhvr>
                                        <p:cTn id="22" dur="500"/>
                                        <p:tgtEl>
                                          <p:spTgt spid="1293"/>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297"/>
                                        </p:tgtEl>
                                        <p:attrNameLst>
                                          <p:attrName>style.visibility</p:attrName>
                                        </p:attrNameLst>
                                      </p:cBhvr>
                                      <p:to>
                                        <p:strVal val="visible"/>
                                      </p:to>
                                    </p:set>
                                    <p:animEffect transition="in" filter="fade">
                                      <p:cBhvr>
                                        <p:cTn id="26" dur="1000">
                                          <p:stCondLst>
                                            <p:cond delay="0"/>
                                          </p:stCondLst>
                                        </p:cTn>
                                        <p:tgtEl>
                                          <p:spTgt spid="1297"/>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1298"/>
                                        </p:tgtEl>
                                        <p:attrNameLst>
                                          <p:attrName>style.visibility</p:attrName>
                                        </p:attrNameLst>
                                      </p:cBhvr>
                                      <p:to>
                                        <p:strVal val="visible"/>
                                      </p:to>
                                    </p:set>
                                    <p:anim calcmode="lin" valueType="num">
                                      <p:cBhvr>
                                        <p:cTn id="30" dur="500" fill="hold"/>
                                        <p:tgtEl>
                                          <p:spTgt spid="1298"/>
                                        </p:tgtEl>
                                        <p:attrNameLst>
                                          <p:attrName>ppt_w</p:attrName>
                                        </p:attrNameLst>
                                      </p:cBhvr>
                                      <p:tavLst>
                                        <p:tav tm="0">
                                          <p:val>
                                            <p:fltVal val="0"/>
                                          </p:val>
                                        </p:tav>
                                        <p:tav tm="100000">
                                          <p:val>
                                            <p:strVal val="#ppt_w"/>
                                          </p:val>
                                        </p:tav>
                                      </p:tavLst>
                                    </p:anim>
                                    <p:anim calcmode="lin" valueType="num">
                                      <p:cBhvr>
                                        <p:cTn id="31" dur="500" fill="hold"/>
                                        <p:tgtEl>
                                          <p:spTgt spid="1298"/>
                                        </p:tgtEl>
                                        <p:attrNameLst>
                                          <p:attrName>ppt_h</p:attrName>
                                        </p:attrNameLst>
                                      </p:cBhvr>
                                      <p:tavLst>
                                        <p:tav tm="0">
                                          <p:val>
                                            <p:fltVal val="0"/>
                                          </p:val>
                                        </p:tav>
                                        <p:tav tm="100000">
                                          <p:val>
                                            <p:strVal val="#ppt_h"/>
                                          </p:val>
                                        </p:tav>
                                      </p:tavLst>
                                    </p:anim>
                                    <p:animEffect transition="in" filter="fade">
                                      <p:cBhvr>
                                        <p:cTn id="32" dur="500"/>
                                        <p:tgtEl>
                                          <p:spTgt spid="129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90"/>
                                        </p:tgtEl>
                                        <p:attrNameLst>
                                          <p:attrName>style.visibility</p:attrName>
                                        </p:attrNameLst>
                                      </p:cBhvr>
                                      <p:to>
                                        <p:strVal val="visible"/>
                                      </p:to>
                                    </p:set>
                                    <p:animEffect transition="in" filter="fade">
                                      <p:cBhvr>
                                        <p:cTn id="37" dur="500"/>
                                        <p:tgtEl>
                                          <p:spTgt spid="129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89"/>
                                        </p:tgtEl>
                                        <p:attrNameLst>
                                          <p:attrName>style.visibility</p:attrName>
                                        </p:attrNameLst>
                                      </p:cBhvr>
                                      <p:to>
                                        <p:strVal val="visible"/>
                                      </p:to>
                                    </p:set>
                                    <p:animEffect transition="in" filter="fade">
                                      <p:cBhvr>
                                        <p:cTn id="40" dur="500"/>
                                        <p:tgtEl>
                                          <p:spTgt spid="1289"/>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299"/>
                                        </p:tgtEl>
                                        <p:attrNameLst>
                                          <p:attrName>style.visibility</p:attrName>
                                        </p:attrNameLst>
                                      </p:cBhvr>
                                      <p:to>
                                        <p:strVal val="visible"/>
                                      </p:to>
                                    </p:set>
                                    <p:animEffect transition="in" filter="fade">
                                      <p:cBhvr>
                                        <p:cTn id="44" dur="2000">
                                          <p:stCondLst>
                                            <p:cond delay="0"/>
                                          </p:stCondLst>
                                        </p:cTn>
                                        <p:tgtEl>
                                          <p:spTgt spid="1299"/>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1300"/>
                                        </p:tgtEl>
                                        <p:attrNameLst>
                                          <p:attrName>style.visibility</p:attrName>
                                        </p:attrNameLst>
                                      </p:cBhvr>
                                      <p:to>
                                        <p:strVal val="visible"/>
                                      </p:to>
                                    </p:set>
                                    <p:anim calcmode="lin" valueType="num">
                                      <p:cBhvr>
                                        <p:cTn id="48" dur="500" fill="hold"/>
                                        <p:tgtEl>
                                          <p:spTgt spid="1300"/>
                                        </p:tgtEl>
                                        <p:attrNameLst>
                                          <p:attrName>ppt_w</p:attrName>
                                        </p:attrNameLst>
                                      </p:cBhvr>
                                      <p:tavLst>
                                        <p:tav tm="0">
                                          <p:val>
                                            <p:fltVal val="0"/>
                                          </p:val>
                                        </p:tav>
                                        <p:tav tm="100000">
                                          <p:val>
                                            <p:strVal val="#ppt_w"/>
                                          </p:val>
                                        </p:tav>
                                      </p:tavLst>
                                    </p:anim>
                                    <p:anim calcmode="lin" valueType="num">
                                      <p:cBhvr>
                                        <p:cTn id="49" dur="500" fill="hold"/>
                                        <p:tgtEl>
                                          <p:spTgt spid="1300"/>
                                        </p:tgtEl>
                                        <p:attrNameLst>
                                          <p:attrName>ppt_h</p:attrName>
                                        </p:attrNameLst>
                                      </p:cBhvr>
                                      <p:tavLst>
                                        <p:tav tm="0">
                                          <p:val>
                                            <p:fltVal val="0"/>
                                          </p:val>
                                        </p:tav>
                                        <p:tav tm="100000">
                                          <p:val>
                                            <p:strVal val="#ppt_h"/>
                                          </p:val>
                                        </p:tav>
                                      </p:tavLst>
                                    </p:anim>
                                    <p:animEffect transition="in" filter="fade">
                                      <p:cBhvr>
                                        <p:cTn id="50" dur="500"/>
                                        <p:tgtEl>
                                          <p:spTgt spid="1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89" grpId="0">
        <p:bldAsOne/>
      </p:bldGraphic>
      <p:bldP spid="1290" grpId="0" animBg="1" autoUpdateAnimBg="0"/>
      <p:bldP spid="1293" grpId="0" animBg="1" autoUpdateAnimBg="0"/>
      <p:bldP spid="1294" grpId="0" animBg="1" autoUpdateAnimBg="0"/>
      <p:bldP spid="1295" grpId="0" animBg="1" autoUpdateAnimBg="0"/>
      <p:bldP spid="1296" grpId="0" animBg="1" autoUpdateAnimBg="0"/>
      <p:bldP spid="1297" grpId="0" animBg="1" autoUpdateAnimBg="0"/>
      <p:bldP spid="1298" grpId="0" animBg="1" autoUpdateAnimBg="0"/>
      <p:bldP spid="1299" grpId="0" animBg="1" autoUpdateAnimBg="0"/>
      <p:bldP spid="1300"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2" name="グラフ 12"/>
          <p:cNvGraphicFramePr/>
          <p:nvPr>
            <p:extLst>
              <p:ext uri="{D42A27DB-BD31-4B8C-83A1-F6EECF244321}">
                <p14:modId xmlns:p14="http://schemas.microsoft.com/office/powerpoint/2010/main" val="1206548366"/>
              </p:ext>
            </p:extLst>
          </p:nvPr>
        </p:nvGraphicFramePr>
        <p:xfrm>
          <a:off x="928801" y="1132032"/>
          <a:ext cx="10330416" cy="23699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03" name="グラフ 9"/>
          <p:cNvGraphicFramePr/>
          <p:nvPr/>
        </p:nvGraphicFramePr>
        <p:xfrm>
          <a:off x="2229308" y="4584235"/>
          <a:ext cx="9224258" cy="1950445"/>
        </p:xfrm>
        <a:graphic>
          <a:graphicData uri="http://schemas.openxmlformats.org/drawingml/2006/chart">
            <c:chart xmlns:c="http://schemas.openxmlformats.org/drawingml/2006/chart" xmlns:r="http://schemas.openxmlformats.org/officeDocument/2006/relationships" r:id="rId4"/>
          </a:graphicData>
        </a:graphic>
      </p:graphicFrame>
      <p:sp>
        <p:nvSpPr>
          <p:cNvPr id="1304" name="テキスト ボックス 6"/>
          <p:cNvSpPr txBox="1"/>
          <p:nvPr/>
        </p:nvSpPr>
        <p:spPr>
          <a:xfrm>
            <a:off x="-5620" y="712969"/>
            <a:ext cx="12199069" cy="583883"/>
          </a:xfrm>
          <a:prstGeom prst="rect">
            <a:avLst/>
          </a:prstGeom>
          <a:noFill/>
        </p:spPr>
        <p:txBody>
          <a:bodyPr wrap="square" rtlCol="0">
            <a:spAutoFit/>
          </a:bodyPr>
          <a:lstStyle/>
          <a:p>
            <a:r>
              <a:rPr lang="ja-JP" altLang="en-US" sz="3200" dirty="0">
                <a:solidFill>
                  <a:srgbClr val="0070C0"/>
                </a:solidFill>
                <a:latin typeface="メイリオ"/>
                <a:ea typeface="メイリオ"/>
              </a:rPr>
              <a:t>身の回りで、プログラムされているものがあることに気付いたか。</a:t>
            </a:r>
            <a:endParaRPr kumimoji="1" lang="ja-JP" altLang="en-US" sz="3200" dirty="0">
              <a:solidFill>
                <a:srgbClr val="0070C0"/>
              </a:solidFill>
              <a:latin typeface="メイリオ"/>
              <a:ea typeface="メイリオ"/>
            </a:endParaRPr>
          </a:p>
        </p:txBody>
      </p:sp>
      <p:sp>
        <p:nvSpPr>
          <p:cNvPr id="1305" name="テキスト ボックス 7"/>
          <p:cNvSpPr txBox="1"/>
          <p:nvPr/>
        </p:nvSpPr>
        <p:spPr>
          <a:xfrm>
            <a:off x="-5619" y="3766213"/>
            <a:ext cx="12199255" cy="1076325"/>
          </a:xfrm>
          <a:prstGeom prst="rect">
            <a:avLst/>
          </a:prstGeom>
          <a:noFill/>
        </p:spPr>
        <p:txBody>
          <a:bodyPr wrap="square" rtlCol="0">
            <a:spAutoFit/>
          </a:bodyPr>
          <a:lstStyle/>
          <a:p>
            <a:r>
              <a:rPr lang="ja-JP" altLang="en-US" sz="3200" dirty="0">
                <a:solidFill>
                  <a:srgbClr val="0070C0"/>
                </a:solidFill>
                <a:latin typeface="メイリオ"/>
                <a:ea typeface="メイリオ"/>
              </a:rPr>
              <a:t>プログラミングを工夫することで、自分の生活を便利にしていきたいと思うか。</a:t>
            </a:r>
            <a:endParaRPr kumimoji="1" lang="ja-JP" altLang="en-US" sz="3200" dirty="0">
              <a:solidFill>
                <a:srgbClr val="0070C0"/>
              </a:solidFill>
              <a:latin typeface="メイリオ"/>
              <a:ea typeface="メイリオ"/>
            </a:endParaRPr>
          </a:p>
        </p:txBody>
      </p:sp>
      <p:graphicFrame>
        <p:nvGraphicFramePr>
          <p:cNvPr id="1306" name="グラフ 11"/>
          <p:cNvGraphicFramePr/>
          <p:nvPr>
            <p:extLst>
              <p:ext uri="{D42A27DB-BD31-4B8C-83A1-F6EECF244321}">
                <p14:modId xmlns:p14="http://schemas.microsoft.com/office/powerpoint/2010/main" val="852149942"/>
              </p:ext>
            </p:extLst>
          </p:nvPr>
        </p:nvGraphicFramePr>
        <p:xfrm>
          <a:off x="928801" y="4703347"/>
          <a:ext cx="10373927" cy="2373658"/>
        </p:xfrm>
        <a:graphic>
          <a:graphicData uri="http://schemas.openxmlformats.org/drawingml/2006/chart">
            <c:chart xmlns:c="http://schemas.openxmlformats.org/drawingml/2006/chart" xmlns:r="http://schemas.openxmlformats.org/officeDocument/2006/relationships" r:id="rId5"/>
          </a:graphicData>
        </a:graphic>
      </p:graphicFrame>
      <p:sp>
        <p:nvSpPr>
          <p:cNvPr id="1307" name="テキスト ボックス 261"/>
          <p:cNvSpPr txBox="1"/>
          <p:nvPr/>
        </p:nvSpPr>
        <p:spPr>
          <a:xfrm>
            <a:off x="0" y="0"/>
            <a:ext cx="11136085" cy="830104"/>
          </a:xfrm>
          <a:prstGeom prst="rect">
            <a:avLst/>
          </a:prstGeom>
          <a:noFill/>
        </p:spPr>
        <p:txBody>
          <a:bodyPr wrap="square" rtlCol="0">
            <a:spAutoFit/>
          </a:bodyPr>
          <a:lstStyle/>
          <a:p>
            <a:r>
              <a:rPr lang="ja-JP" altLang="en-US" sz="4800" b="1" dirty="0">
                <a:solidFill>
                  <a:srgbClr val="008023"/>
                </a:solidFill>
                <a:latin typeface="メイリオ"/>
                <a:ea typeface="メイリオ"/>
              </a:rPr>
              <a:t>４</a:t>
            </a:r>
            <a:r>
              <a:rPr kumimoji="1" lang="ja-JP" altLang="en-US" sz="4800" b="1" dirty="0">
                <a:solidFill>
                  <a:srgbClr val="008023"/>
                </a:solidFill>
                <a:latin typeface="メイリオ"/>
                <a:ea typeface="メイリオ"/>
              </a:rPr>
              <a:t>．児童の意識調査</a:t>
            </a:r>
            <a:endParaRPr b="1">
              <a:solidFill>
                <a:srgbClr val="008023"/>
              </a:solidFill>
              <a:latin typeface="メイリオ"/>
              <a:ea typeface="メイリオ"/>
            </a:endParaRPr>
          </a:p>
        </p:txBody>
      </p:sp>
      <p:sp>
        <p:nvSpPr>
          <p:cNvPr id="1308" name="図形 276"/>
          <p:cNvSpPr/>
          <p:nvPr/>
        </p:nvSpPr>
        <p:spPr>
          <a:xfrm>
            <a:off x="1310363" y="1582197"/>
            <a:ext cx="7916397" cy="830037"/>
          </a:xfrm>
          <a:prstGeom prst="roundRect">
            <a:avLst/>
          </a:prstGeom>
          <a:solidFill>
            <a:srgbClr val="FF0000">
              <a:alpha val="0"/>
            </a:srgbClr>
          </a:solidFill>
          <a:ln w="88900" cap="flat" cmpd="sng" algn="ctr">
            <a:solidFill>
              <a:srgbClr val="C0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309" name="テキスト 277"/>
          <p:cNvSpPr txBox="1"/>
          <p:nvPr/>
        </p:nvSpPr>
        <p:spPr>
          <a:xfrm>
            <a:off x="5307569" y="1670933"/>
            <a:ext cx="2308881" cy="706993"/>
          </a:xfrm>
          <a:prstGeom prst="rect">
            <a:avLst/>
          </a:prstGeom>
        </p:spPr>
        <p:txBody>
          <a:bodyPr wrap="square">
            <a:spAutoFit/>
          </a:bodyPr>
          <a:lstStyle/>
          <a:p>
            <a:pPr>
              <a:defRPr lang="ja-JP" altLang="en-US"/>
            </a:pPr>
            <a:r>
              <a:rPr lang="ja-JP" altLang="en-US" sz="4000" b="1">
                <a:solidFill>
                  <a:srgbClr val="FFFF00"/>
                </a:solidFill>
              </a:rPr>
              <a:t>約８４％</a:t>
            </a:r>
            <a:endParaRPr lang="ja-JP" altLang="en-US" b="1">
              <a:solidFill>
                <a:srgbClr val="FFFF00"/>
              </a:solidFill>
            </a:endParaRPr>
          </a:p>
        </p:txBody>
      </p:sp>
      <p:sp>
        <p:nvSpPr>
          <p:cNvPr id="1310" name="図形 278"/>
          <p:cNvSpPr/>
          <p:nvPr/>
        </p:nvSpPr>
        <p:spPr>
          <a:xfrm>
            <a:off x="1314873" y="5144439"/>
            <a:ext cx="9218355" cy="830037"/>
          </a:xfrm>
          <a:prstGeom prst="roundRect">
            <a:avLst/>
          </a:prstGeom>
          <a:solidFill>
            <a:srgbClr val="FF0000">
              <a:alpha val="0"/>
            </a:srgbClr>
          </a:solidFill>
          <a:ln w="88900" cap="flat" cmpd="sng" algn="ctr">
            <a:solidFill>
              <a:srgbClr val="C0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311" name="テキスト 279"/>
          <p:cNvSpPr txBox="1"/>
          <p:nvPr/>
        </p:nvSpPr>
        <p:spPr>
          <a:xfrm>
            <a:off x="5431972" y="5260389"/>
            <a:ext cx="2308881" cy="706993"/>
          </a:xfrm>
          <a:prstGeom prst="rect">
            <a:avLst/>
          </a:prstGeom>
        </p:spPr>
        <p:txBody>
          <a:bodyPr wrap="square">
            <a:spAutoFit/>
          </a:bodyPr>
          <a:lstStyle/>
          <a:p>
            <a:pPr>
              <a:defRPr lang="ja-JP" altLang="en-US"/>
            </a:pPr>
            <a:r>
              <a:rPr lang="ja-JP" altLang="en-US" sz="4000" b="1">
                <a:solidFill>
                  <a:srgbClr val="FFFF00"/>
                </a:solidFill>
              </a:rPr>
              <a:t>約９７％</a:t>
            </a:r>
            <a:endParaRPr lang="ja-JP" altLang="en-US" b="1">
              <a:solidFill>
                <a:srgbClr val="FFFF00"/>
              </a:solidFill>
            </a:endParaRPr>
          </a:p>
        </p:txBody>
      </p:sp>
    </p:spTree>
    <p:extLst>
      <p:ext uri="{BB962C8B-B14F-4D97-AF65-F5344CB8AC3E}">
        <p14:creationId xmlns:p14="http://schemas.microsoft.com/office/powerpoint/2010/main" val="138116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08"/>
                                        </p:tgtEl>
                                        <p:attrNameLst>
                                          <p:attrName>style.visibility</p:attrName>
                                        </p:attrNameLst>
                                      </p:cBhvr>
                                      <p:to>
                                        <p:strVal val="visible"/>
                                      </p:to>
                                    </p:set>
                                    <p:animEffect transition="in" filter="fade">
                                      <p:cBhvr>
                                        <p:cTn id="7" dur="500"/>
                                        <p:tgtEl>
                                          <p:spTgt spid="130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09"/>
                                        </p:tgtEl>
                                        <p:attrNameLst>
                                          <p:attrName>style.visibility</p:attrName>
                                        </p:attrNameLst>
                                      </p:cBhvr>
                                      <p:to>
                                        <p:strVal val="visible"/>
                                      </p:to>
                                    </p:set>
                                    <p:anim calcmode="lin" valueType="num">
                                      <p:cBhvr>
                                        <p:cTn id="11" dur="500" fill="hold"/>
                                        <p:tgtEl>
                                          <p:spTgt spid="1309"/>
                                        </p:tgtEl>
                                        <p:attrNameLst>
                                          <p:attrName>ppt_w</p:attrName>
                                        </p:attrNameLst>
                                      </p:cBhvr>
                                      <p:tavLst>
                                        <p:tav tm="0">
                                          <p:val>
                                            <p:fltVal val="0"/>
                                          </p:val>
                                        </p:tav>
                                        <p:tav tm="100000">
                                          <p:val>
                                            <p:strVal val="#ppt_w"/>
                                          </p:val>
                                        </p:tav>
                                      </p:tavLst>
                                    </p:anim>
                                    <p:anim calcmode="lin" valueType="num">
                                      <p:cBhvr>
                                        <p:cTn id="12" dur="500" fill="hold"/>
                                        <p:tgtEl>
                                          <p:spTgt spid="1309"/>
                                        </p:tgtEl>
                                        <p:attrNameLst>
                                          <p:attrName>ppt_h</p:attrName>
                                        </p:attrNameLst>
                                      </p:cBhvr>
                                      <p:tavLst>
                                        <p:tav tm="0">
                                          <p:val>
                                            <p:fltVal val="0"/>
                                          </p:val>
                                        </p:tav>
                                        <p:tav tm="100000">
                                          <p:val>
                                            <p:strVal val="#ppt_h"/>
                                          </p:val>
                                        </p:tav>
                                      </p:tavLst>
                                    </p:anim>
                                    <p:animEffect transition="in" filter="fade">
                                      <p:cBhvr>
                                        <p:cTn id="13" dur="500"/>
                                        <p:tgtEl>
                                          <p:spTgt spid="130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10"/>
                                        </p:tgtEl>
                                        <p:attrNameLst>
                                          <p:attrName>style.visibility</p:attrName>
                                        </p:attrNameLst>
                                      </p:cBhvr>
                                      <p:to>
                                        <p:strVal val="visible"/>
                                      </p:to>
                                    </p:set>
                                    <p:animEffect transition="in" filter="fade">
                                      <p:cBhvr>
                                        <p:cTn id="18" dur="500"/>
                                        <p:tgtEl>
                                          <p:spTgt spid="1310"/>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1311"/>
                                        </p:tgtEl>
                                        <p:attrNameLst>
                                          <p:attrName>style.visibility</p:attrName>
                                        </p:attrNameLst>
                                      </p:cBhvr>
                                      <p:to>
                                        <p:strVal val="visible"/>
                                      </p:to>
                                    </p:set>
                                    <p:anim calcmode="lin" valueType="num">
                                      <p:cBhvr>
                                        <p:cTn id="22" dur="2000" fill="hold">
                                          <p:stCondLst>
                                            <p:cond delay="0"/>
                                          </p:stCondLst>
                                        </p:cTn>
                                        <p:tgtEl>
                                          <p:spTgt spid="1311"/>
                                        </p:tgtEl>
                                        <p:attrNameLst>
                                          <p:attrName>ppt_w</p:attrName>
                                        </p:attrNameLst>
                                      </p:cBhvr>
                                      <p:tavLst>
                                        <p:tav tm="0">
                                          <p:val>
                                            <p:fltVal val="0"/>
                                          </p:val>
                                        </p:tav>
                                        <p:tav tm="100000">
                                          <p:val>
                                            <p:strVal val="#ppt_w"/>
                                          </p:val>
                                        </p:tav>
                                      </p:tavLst>
                                    </p:anim>
                                    <p:anim calcmode="lin" valueType="num">
                                      <p:cBhvr>
                                        <p:cTn id="23" dur="2000" fill="hold">
                                          <p:stCondLst>
                                            <p:cond delay="0"/>
                                          </p:stCondLst>
                                        </p:cTn>
                                        <p:tgtEl>
                                          <p:spTgt spid="1311"/>
                                        </p:tgtEl>
                                        <p:attrNameLst>
                                          <p:attrName>ppt_h</p:attrName>
                                        </p:attrNameLst>
                                      </p:cBhvr>
                                      <p:tavLst>
                                        <p:tav tm="0">
                                          <p:val>
                                            <p:fltVal val="0"/>
                                          </p:val>
                                        </p:tav>
                                        <p:tav tm="100000">
                                          <p:val>
                                            <p:strVal val="#ppt_h"/>
                                          </p:val>
                                        </p:tav>
                                      </p:tavLst>
                                    </p:anim>
                                    <p:animEffect transition="in" filter="fade">
                                      <p:cBhvr>
                                        <p:cTn id="24" dur="2000">
                                          <p:stCondLst>
                                            <p:cond delay="0"/>
                                          </p:stCondLst>
                                        </p:cTn>
                                        <p:tgtEl>
                                          <p:spTgt spid="1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8" grpId="0" animBg="1" autoUpdateAnimBg="0"/>
      <p:bldP spid="1309" grpId="0" animBg="1" autoUpdateAnimBg="0"/>
      <p:bldP spid="1310" grpId="0" animBg="1" autoUpdateAnimBg="0"/>
      <p:bldP spid="1311"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 name="テキスト ボックス 291"/>
          <p:cNvSpPr txBox="1"/>
          <p:nvPr/>
        </p:nvSpPr>
        <p:spPr>
          <a:xfrm>
            <a:off x="2654721" y="2918375"/>
            <a:ext cx="6888829" cy="645438"/>
          </a:xfrm>
          <a:prstGeom prst="rect">
            <a:avLst/>
          </a:prstGeom>
          <a:solidFill>
            <a:srgbClr val="FFFF57"/>
          </a:solidFill>
          <a:ln>
            <a:solidFill>
              <a:schemeClr val="tx1"/>
            </a:solidFill>
          </a:ln>
        </p:spPr>
        <p:txBody>
          <a:bodyPr wrap="square" rtlCol="0">
            <a:spAutoFit/>
          </a:bodyPr>
          <a:lstStyle/>
          <a:p>
            <a:pPr algn="ctr"/>
            <a:r>
              <a:rPr kumimoji="1" lang="ja-JP" altLang="en-US" sz="3600" b="1" dirty="0">
                <a:solidFill>
                  <a:schemeClr val="tx1">
                    <a:lumMod val="95000"/>
                    <a:lumOff val="5000"/>
                  </a:schemeClr>
                </a:solidFill>
              </a:rPr>
              <a:t>ご清聴ありがとうございました。</a:t>
            </a:r>
            <a:endParaRPr b="1">
              <a:solidFill>
                <a:schemeClr val="tx1">
                  <a:lumMod val="95000"/>
                  <a:lumOff val="5000"/>
                </a:schemeClr>
              </a:solidFill>
            </a:endParaRPr>
          </a:p>
        </p:txBody>
      </p:sp>
    </p:spTree>
    <p:extLst>
      <p:ext uri="{BB962C8B-B14F-4D97-AF65-F5344CB8AC3E}">
        <p14:creationId xmlns:p14="http://schemas.microsoft.com/office/powerpoint/2010/main" val="391275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20"/>
                                        </p:tgtEl>
                                        <p:attrNameLst>
                                          <p:attrName>style.visibility</p:attrName>
                                        </p:attrNameLst>
                                      </p:cBhvr>
                                      <p:to>
                                        <p:strVal val="visible"/>
                                      </p:to>
                                    </p:set>
                                    <p:animEffect transition="in" filter="fade">
                                      <p:cBhvr>
                                        <p:cTn id="7" dur="500"/>
                                        <p:tgtEl>
                                          <p:spTgt spid="1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3" name="テキスト ボックス 2"/>
          <p:cNvSpPr txBox="1"/>
          <p:nvPr/>
        </p:nvSpPr>
        <p:spPr>
          <a:xfrm>
            <a:off x="275847" y="774020"/>
            <a:ext cx="10374086" cy="522327"/>
          </a:xfrm>
          <a:prstGeom prst="rect">
            <a:avLst/>
          </a:prstGeom>
          <a:noFill/>
        </p:spPr>
        <p:txBody>
          <a:bodyPr wrap="square" rtlCol="0">
            <a:spAutoFit/>
          </a:bodyPr>
          <a:lstStyle/>
          <a:p>
            <a:r>
              <a:rPr lang="en-US" altLang="ja-JP" sz="2800" dirty="0">
                <a:latin typeface="メイリオ"/>
                <a:ea typeface="メイリオ"/>
              </a:rPr>
              <a:t> </a:t>
            </a:r>
            <a:r>
              <a:rPr lang="ja-JP" altLang="en-US" sz="2800" dirty="0">
                <a:latin typeface="メイリオ"/>
                <a:ea typeface="メイリオ"/>
              </a:rPr>
              <a:t>文部科学省の説明</a:t>
            </a:r>
            <a:endParaRPr kumimoji="1" lang="ja-JP" altLang="en-US" sz="2800" dirty="0">
              <a:latin typeface="メイリオ"/>
              <a:ea typeface="メイリオ"/>
            </a:endParaRPr>
          </a:p>
        </p:txBody>
      </p:sp>
      <p:sp>
        <p:nvSpPr>
          <p:cNvPr id="1124" name="テキスト ボックス 4"/>
          <p:cNvSpPr txBox="1"/>
          <p:nvPr/>
        </p:nvSpPr>
        <p:spPr>
          <a:xfrm>
            <a:off x="0" y="0"/>
            <a:ext cx="7646494" cy="830104"/>
          </a:xfrm>
          <a:prstGeom prst="rect">
            <a:avLst/>
          </a:prstGeom>
          <a:noFill/>
        </p:spPr>
        <p:txBody>
          <a:bodyPr wrap="square" rtlCol="0">
            <a:spAutoFit/>
          </a:bodyPr>
          <a:lstStyle/>
          <a:p>
            <a:r>
              <a:rPr kumimoji="1" lang="ja-JP" altLang="en-US" sz="4800" b="1" dirty="0">
                <a:solidFill>
                  <a:srgbClr val="008023"/>
                </a:solidFill>
                <a:latin typeface="メイリオ"/>
                <a:ea typeface="メイリオ"/>
              </a:rPr>
              <a:t>１．プログラミング的思考</a:t>
            </a:r>
            <a:endParaRPr b="1">
              <a:solidFill>
                <a:srgbClr val="008023"/>
              </a:solidFill>
              <a:latin typeface="メイリオ"/>
              <a:ea typeface="メイリオ"/>
            </a:endParaRPr>
          </a:p>
        </p:txBody>
      </p:sp>
      <p:sp>
        <p:nvSpPr>
          <p:cNvPr id="1125" name="テキスト ボックス 1"/>
          <p:cNvSpPr txBox="1"/>
          <p:nvPr/>
        </p:nvSpPr>
        <p:spPr>
          <a:xfrm>
            <a:off x="-5574" y="774020"/>
            <a:ext cx="12191892" cy="1568768"/>
          </a:xfrm>
          <a:prstGeom prst="rect">
            <a:avLst/>
          </a:prstGeom>
          <a:solidFill>
            <a:srgbClr val="FFFFBE"/>
          </a:solidFill>
          <a:ln w="12700">
            <a:solidFill>
              <a:schemeClr val="tx1"/>
            </a:solidFill>
          </a:ln>
        </p:spPr>
        <p:txBody>
          <a:bodyPr wrap="square" rtlCol="0">
            <a:spAutoFit/>
          </a:bodyPr>
          <a:lstStyle/>
          <a:p>
            <a:pPr>
              <a:lnSpc>
                <a:spcPct val="100000"/>
              </a:lnSpc>
            </a:pPr>
            <a:r>
              <a:rPr kumimoji="1" lang="ja-JP" altLang="en-US" dirty="0"/>
              <a:t>　</a:t>
            </a:r>
            <a:r>
              <a:rPr kumimoji="1" lang="ja-JP" altLang="en-US" sz="2400" dirty="0">
                <a:latin typeface="メイリオ"/>
                <a:ea typeface="メイリオ"/>
              </a:rPr>
              <a:t>自分が意図する一連の活動を実現するために、どのような動きの組合せが必要であり、一つ一つの動きに対応した記号を、どのように組み合わせたらいいのか、記号の組合せをどのように改善していけば、より意図した活動に近づくのか、といったことを論理的に考えていく力　　　　　　　　　　　　　　　　</a:t>
            </a:r>
            <a:r>
              <a:rPr lang="ja-JP" altLang="en-US" sz="1600" dirty="0">
                <a:latin typeface="メイリオ"/>
                <a:ea typeface="メイリオ"/>
              </a:rPr>
              <a:t>「小学校プログラミング教育の手引（第二版）」より</a:t>
            </a:r>
            <a:endParaRPr kumimoji="1" lang="ja-JP" altLang="en-US" dirty="0">
              <a:latin typeface="メイリオ"/>
              <a:ea typeface="メイリオ"/>
            </a:endParaRPr>
          </a:p>
        </p:txBody>
      </p:sp>
      <p:pic>
        <p:nvPicPr>
          <p:cNvPr id="1126" name="オブジェクト 26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67054" y="2433119"/>
            <a:ext cx="10269033" cy="4424882"/>
          </a:xfrm>
          <a:prstGeom prst="rect">
            <a:avLst/>
          </a:prstGeom>
          <a:ln/>
        </p:spPr>
      </p:pic>
      <p:sp>
        <p:nvSpPr>
          <p:cNvPr id="1127" name="テキスト ボックス 140"/>
          <p:cNvSpPr txBox="1"/>
          <p:nvPr/>
        </p:nvSpPr>
        <p:spPr>
          <a:xfrm>
            <a:off x="3353523" y="3260755"/>
            <a:ext cx="1475736" cy="991606"/>
          </a:xfrm>
          <a:prstGeom prst="rect">
            <a:avLst/>
          </a:prstGeom>
          <a:solidFill>
            <a:schemeClr val="lt1">
              <a:alpha val="0"/>
            </a:schemeClr>
          </a:solidFill>
          <a:ln w="76200" cap="flat" cmpd="sng" algn="ctr">
            <a:solidFill>
              <a:srgbClr val="FF0000"/>
            </a:solidFill>
            <a:prstDash val="solid"/>
            <a:miter lim="800000"/>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kumimoji="1" lang="ja-JP" altLang="en-US" sz="3600" dirty="0"/>
          </a:p>
        </p:txBody>
      </p:sp>
      <p:sp>
        <p:nvSpPr>
          <p:cNvPr id="1128" name="テキスト ボックス 141"/>
          <p:cNvSpPr txBox="1"/>
          <p:nvPr/>
        </p:nvSpPr>
        <p:spPr>
          <a:xfrm>
            <a:off x="5310225" y="3276653"/>
            <a:ext cx="1639238" cy="991555"/>
          </a:xfrm>
          <a:prstGeom prst="rect">
            <a:avLst/>
          </a:prstGeom>
          <a:solidFill>
            <a:schemeClr val="lt1">
              <a:alpha val="0"/>
            </a:schemeClr>
          </a:solidFill>
          <a:ln w="76200" cap="flat" cmpd="sng" algn="ctr">
            <a:solidFill>
              <a:srgbClr val="FF00FF"/>
            </a:solidFill>
            <a:prstDash val="solid"/>
            <a:miter lim="800000"/>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a:p>
        </p:txBody>
      </p:sp>
      <p:sp>
        <p:nvSpPr>
          <p:cNvPr id="1129" name="テキスト ボックス 142"/>
          <p:cNvSpPr txBox="1"/>
          <p:nvPr/>
        </p:nvSpPr>
        <p:spPr>
          <a:xfrm>
            <a:off x="7414990" y="3276653"/>
            <a:ext cx="1425807" cy="991257"/>
          </a:xfrm>
          <a:prstGeom prst="rect">
            <a:avLst/>
          </a:prstGeom>
          <a:solidFill>
            <a:schemeClr val="lt1">
              <a:alpha val="0"/>
            </a:schemeClr>
          </a:solidFill>
          <a:ln w="76200" cap="flat" cmpd="sng" algn="ctr">
            <a:solidFill>
              <a:srgbClr val="00B050"/>
            </a:solidFill>
            <a:prstDash val="solid"/>
            <a:miter lim="800000"/>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a:p>
        </p:txBody>
      </p:sp>
      <p:sp>
        <p:nvSpPr>
          <p:cNvPr id="1130" name="テキスト ボックス 190"/>
          <p:cNvSpPr txBox="1"/>
          <p:nvPr/>
        </p:nvSpPr>
        <p:spPr>
          <a:xfrm>
            <a:off x="9447276" y="6198347"/>
            <a:ext cx="2405315" cy="645438"/>
          </a:xfrm>
          <a:prstGeom prst="rect">
            <a:avLst/>
          </a:prstGeom>
          <a:ln w="63500" cap="flat" cmpd="sng" algn="ctr">
            <a:solidFill>
              <a:srgbClr val="FFC000"/>
            </a:solidFill>
            <a:prstDash val="solid"/>
            <a:miter lim="800000"/>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3600" b="1" dirty="0"/>
              <a:t>試行錯誤</a:t>
            </a:r>
            <a:endParaRPr b="1"/>
          </a:p>
        </p:txBody>
      </p:sp>
      <p:sp>
        <p:nvSpPr>
          <p:cNvPr id="1131" name="テキスト ボックス 143"/>
          <p:cNvSpPr txBox="1"/>
          <p:nvPr/>
        </p:nvSpPr>
        <p:spPr>
          <a:xfrm>
            <a:off x="4367021" y="4790338"/>
            <a:ext cx="3548087" cy="366658"/>
          </a:xfrm>
          <a:prstGeom prst="rect">
            <a:avLst/>
          </a:prstGeom>
          <a:solidFill>
            <a:schemeClr val="lt1">
              <a:alpha val="0"/>
            </a:schemeClr>
          </a:solidFill>
          <a:ln w="76200" cap="flat" cmpd="sng" algn="ctr">
            <a:solidFill>
              <a:srgbClr val="FFC000"/>
            </a:solidFill>
            <a:prstDash val="solid"/>
            <a:miter lim="800000"/>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a:p>
        </p:txBody>
      </p:sp>
      <p:sp>
        <p:nvSpPr>
          <p:cNvPr id="1132" name="テキスト ボックス 189"/>
          <p:cNvSpPr txBox="1"/>
          <p:nvPr/>
        </p:nvSpPr>
        <p:spPr>
          <a:xfrm>
            <a:off x="6908816" y="6198347"/>
            <a:ext cx="2012584" cy="645438"/>
          </a:xfrm>
          <a:prstGeom prst="rect">
            <a:avLst/>
          </a:prstGeom>
          <a:ln w="63500" cap="flat" cmpd="sng" algn="ctr">
            <a:solidFill>
              <a:srgbClr val="00B050"/>
            </a:solidFill>
            <a:prstDash val="solid"/>
            <a:miter lim="800000"/>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3600" b="1" dirty="0"/>
              <a:t>組合せ</a:t>
            </a:r>
            <a:endParaRPr b="1"/>
          </a:p>
        </p:txBody>
      </p:sp>
      <p:sp>
        <p:nvSpPr>
          <p:cNvPr id="1133" name="テキスト ボックス 188"/>
          <p:cNvSpPr txBox="1"/>
          <p:nvPr/>
        </p:nvSpPr>
        <p:spPr>
          <a:xfrm>
            <a:off x="2877802" y="6198346"/>
            <a:ext cx="3384222" cy="645438"/>
          </a:xfrm>
          <a:prstGeom prst="rect">
            <a:avLst/>
          </a:prstGeom>
          <a:ln w="63500" cap="flat" cmpd="sng" algn="ctr">
            <a:solidFill>
              <a:srgbClr val="FF00FF"/>
            </a:solidFill>
            <a:prstDash val="solid"/>
            <a:miter lim="800000"/>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3600" b="1" dirty="0"/>
              <a:t>命令</a:t>
            </a:r>
            <a:r>
              <a:rPr kumimoji="1" lang="en-US" altLang="ja-JP" sz="3600" b="1" dirty="0"/>
              <a:t>(</a:t>
            </a:r>
            <a:r>
              <a:rPr kumimoji="1" lang="ja-JP" altLang="en-US" sz="3600" b="1" dirty="0"/>
              <a:t>記号</a:t>
            </a:r>
            <a:r>
              <a:rPr lang="en-US" altLang="ja-JP" sz="3600" b="1" dirty="0"/>
              <a:t>)</a:t>
            </a:r>
            <a:r>
              <a:rPr kumimoji="1" lang="ja-JP" altLang="en-US" sz="3600" b="1" dirty="0"/>
              <a:t>化</a:t>
            </a:r>
            <a:endParaRPr b="1"/>
          </a:p>
        </p:txBody>
      </p:sp>
      <p:sp>
        <p:nvSpPr>
          <p:cNvPr id="1134" name="テキスト ボックス 187"/>
          <p:cNvSpPr txBox="1"/>
          <p:nvPr/>
        </p:nvSpPr>
        <p:spPr>
          <a:xfrm>
            <a:off x="275847" y="6198346"/>
            <a:ext cx="1979908" cy="645438"/>
          </a:xfrm>
          <a:prstGeom prst="rect">
            <a:avLst/>
          </a:prstGeom>
          <a:ln w="63500" cap="flat" cmpd="sng" algn="ctr">
            <a:solidFill>
              <a:srgbClr val="FF0000"/>
            </a:solidFill>
            <a:prstDash val="solid"/>
            <a:miter lim="800000"/>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3600" b="1" dirty="0"/>
              <a:t>細分化</a:t>
            </a:r>
            <a:endParaRPr kumimoji="1" lang="ja-JP" altLang="en-US" sz="3600" b="1" dirty="0"/>
          </a:p>
        </p:txBody>
      </p:sp>
      <p:cxnSp>
        <p:nvCxnSpPr>
          <p:cNvPr id="1135" name="直線コネクタ 131"/>
          <p:cNvCxnSpPr>
            <a:cxnSpLocks/>
          </p:cNvCxnSpPr>
          <p:nvPr/>
        </p:nvCxnSpPr>
        <p:spPr>
          <a:xfrm>
            <a:off x="6639484" y="1120589"/>
            <a:ext cx="5406838" cy="7397"/>
          </a:xfrm>
          <a:prstGeom prst="straightConnector1">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136" name="直線コネクタ 132"/>
          <p:cNvCxnSpPr>
            <a:cxnSpLocks/>
          </p:cNvCxnSpPr>
          <p:nvPr/>
        </p:nvCxnSpPr>
        <p:spPr>
          <a:xfrm flipV="1">
            <a:off x="14007" y="1484130"/>
            <a:ext cx="4353014" cy="648"/>
          </a:xfrm>
          <a:prstGeom prst="straightConnector1">
            <a:avLst/>
          </a:prstGeom>
          <a:ln w="38100">
            <a:solidFill>
              <a:srgbClr val="FF00FF"/>
            </a:solidFill>
          </a:ln>
        </p:spPr>
        <p:style>
          <a:lnRef idx="2">
            <a:schemeClr val="accent2"/>
          </a:lnRef>
          <a:fillRef idx="0">
            <a:schemeClr val="accent2"/>
          </a:fillRef>
          <a:effectRef idx="1">
            <a:schemeClr val="accent2"/>
          </a:effectRef>
          <a:fontRef idx="minor">
            <a:schemeClr val="tx1"/>
          </a:fontRef>
        </p:style>
      </p:cxnSp>
      <p:cxnSp>
        <p:nvCxnSpPr>
          <p:cNvPr id="1137" name="直線コネクタ 133"/>
          <p:cNvCxnSpPr>
            <a:cxnSpLocks/>
          </p:cNvCxnSpPr>
          <p:nvPr/>
        </p:nvCxnSpPr>
        <p:spPr>
          <a:xfrm flipV="1">
            <a:off x="4888566" y="1482905"/>
            <a:ext cx="5028640" cy="1874"/>
          </a:xfrm>
          <a:prstGeom prst="straightConnector1">
            <a:avLst/>
          </a:prstGeom>
          <a:ln w="38100">
            <a:solidFill>
              <a:srgbClr val="00B050"/>
            </a:solidFill>
          </a:ln>
        </p:spPr>
        <p:style>
          <a:lnRef idx="2">
            <a:schemeClr val="accent2"/>
          </a:lnRef>
          <a:fillRef idx="0">
            <a:schemeClr val="accent2"/>
          </a:fillRef>
          <a:effectRef idx="1">
            <a:schemeClr val="accent2"/>
          </a:effectRef>
          <a:fontRef idx="minor">
            <a:schemeClr val="tx1"/>
          </a:fontRef>
        </p:style>
      </p:cxnSp>
      <p:cxnSp>
        <p:nvCxnSpPr>
          <p:cNvPr id="1138" name="直線コネクタ 134"/>
          <p:cNvCxnSpPr>
            <a:cxnSpLocks/>
          </p:cNvCxnSpPr>
          <p:nvPr/>
        </p:nvCxnSpPr>
        <p:spPr>
          <a:xfrm>
            <a:off x="392206" y="1848971"/>
            <a:ext cx="8320368" cy="2370"/>
          </a:xfrm>
          <a:prstGeom prst="straightConnector1">
            <a:avLst/>
          </a:prstGeom>
          <a:ln w="38100">
            <a:solidFill>
              <a:srgbClr val="FFC000"/>
            </a:solidFill>
          </a:ln>
        </p:spPr>
        <p:style>
          <a:lnRef idx="2">
            <a:schemeClr val="accent2"/>
          </a:lnRef>
          <a:fillRef idx="0">
            <a:schemeClr val="accent2"/>
          </a:fillRef>
          <a:effectRef idx="1">
            <a:schemeClr val="accent2"/>
          </a:effectRef>
          <a:fontRef idx="minor">
            <a:schemeClr val="tx1"/>
          </a:fontRef>
        </p:style>
      </p:cxnSp>
      <p:sp>
        <p:nvSpPr>
          <p:cNvPr id="1139" name="テキスト 163"/>
          <p:cNvSpPr txBox="1"/>
          <p:nvPr/>
        </p:nvSpPr>
        <p:spPr>
          <a:xfrm>
            <a:off x="980515" y="2717427"/>
            <a:ext cx="1619885" cy="276999"/>
          </a:xfrm>
          <a:prstGeom prst="rect">
            <a:avLst/>
          </a:prstGeom>
          <a:solidFill>
            <a:schemeClr val="bg1"/>
          </a:solidFill>
          <a:ln>
            <a:prstDash val="sysDash"/>
          </a:ln>
        </p:spPr>
        <p:txBody>
          <a:bodyPr wrap="square" lIns="0" tIns="0" rIns="0" bIns="0">
            <a:spAutoFit/>
          </a:bodyPr>
          <a:lstStyle/>
          <a:p>
            <a:pPr>
              <a:defRPr lang="ja-JP" altLang="en-US"/>
            </a:pPr>
            <a:r>
              <a:rPr lang="ja-JP" altLang="en-US" b="1"/>
              <a:t>問題を見いだす</a:t>
            </a:r>
          </a:p>
        </p:txBody>
      </p:sp>
      <p:sp>
        <p:nvSpPr>
          <p:cNvPr id="1140" name="テキスト 255"/>
          <p:cNvSpPr txBox="1"/>
          <p:nvPr/>
        </p:nvSpPr>
        <p:spPr>
          <a:xfrm>
            <a:off x="1159511" y="3529544"/>
            <a:ext cx="1335326" cy="738664"/>
          </a:xfrm>
          <a:prstGeom prst="rect">
            <a:avLst/>
          </a:prstGeom>
          <a:solidFill>
            <a:schemeClr val="bg1"/>
          </a:solidFill>
          <a:ln>
            <a:prstDash val="sysDash"/>
          </a:ln>
        </p:spPr>
        <p:txBody>
          <a:bodyPr wrap="square" lIns="0" tIns="0" rIns="0" bIns="0">
            <a:spAutoFit/>
          </a:bodyPr>
          <a:lstStyle/>
          <a:p>
            <a:pPr>
              <a:defRPr lang="ja-JP" altLang="en-US"/>
            </a:pPr>
            <a:r>
              <a:rPr lang="ja-JP" altLang="en-US" sz="1600" b="1"/>
              <a:t>意図した一連</a:t>
            </a:r>
          </a:p>
          <a:p>
            <a:pPr>
              <a:defRPr lang="ja-JP" altLang="en-US"/>
            </a:pPr>
            <a:r>
              <a:rPr lang="ja-JP" altLang="en-US" sz="1600" b="1"/>
              <a:t>の活動の実現</a:t>
            </a:r>
            <a:br>
              <a:rPr lang="ja-JP" altLang="en-US" sz="1600" b="1"/>
            </a:br>
            <a:r>
              <a:rPr lang="ja-JP" altLang="en-US" sz="1600" b="1"/>
              <a:t>（学習課題）</a:t>
            </a:r>
            <a:endParaRPr lang="ja-JP" altLang="en-US" b="1"/>
          </a:p>
        </p:txBody>
      </p:sp>
      <p:sp>
        <p:nvSpPr>
          <p:cNvPr id="1141" name="テキスト 256"/>
          <p:cNvSpPr txBox="1"/>
          <p:nvPr/>
        </p:nvSpPr>
        <p:spPr>
          <a:xfrm>
            <a:off x="3501893" y="3520380"/>
            <a:ext cx="1227527" cy="492443"/>
          </a:xfrm>
          <a:prstGeom prst="rect">
            <a:avLst/>
          </a:prstGeom>
          <a:solidFill>
            <a:schemeClr val="bg1"/>
          </a:solidFill>
          <a:ln>
            <a:prstDash val="sysDash"/>
          </a:ln>
        </p:spPr>
        <p:txBody>
          <a:bodyPr wrap="square" lIns="0" tIns="0" rIns="0" bIns="0">
            <a:spAutoFit/>
          </a:bodyPr>
          <a:lstStyle/>
          <a:p>
            <a:pPr>
              <a:defRPr lang="ja-JP" altLang="en-US"/>
            </a:pPr>
            <a:r>
              <a:rPr lang="ja-JP" altLang="en-US" sz="1600" b="1"/>
              <a:t>必要な動きを</a:t>
            </a:r>
            <a:endParaRPr lang="ja-JP" altLang="en-US" b="1"/>
          </a:p>
          <a:p>
            <a:pPr>
              <a:defRPr lang="ja-JP" altLang="en-US"/>
            </a:pPr>
            <a:r>
              <a:rPr lang="ja-JP" altLang="en-US" sz="1600" b="1"/>
              <a:t>分けて考える</a:t>
            </a:r>
          </a:p>
        </p:txBody>
      </p:sp>
      <p:sp>
        <p:nvSpPr>
          <p:cNvPr id="1142" name="テキスト 257"/>
          <p:cNvSpPr txBox="1"/>
          <p:nvPr/>
        </p:nvSpPr>
        <p:spPr>
          <a:xfrm>
            <a:off x="5357460" y="3403099"/>
            <a:ext cx="1523968" cy="738664"/>
          </a:xfrm>
          <a:prstGeom prst="rect">
            <a:avLst/>
          </a:prstGeom>
          <a:solidFill>
            <a:schemeClr val="bg1"/>
          </a:solidFill>
          <a:ln>
            <a:prstDash val="sysDash"/>
          </a:ln>
        </p:spPr>
        <p:txBody>
          <a:bodyPr wrap="square" lIns="0" tIns="0" rIns="0" bIns="0">
            <a:spAutoFit/>
          </a:bodyPr>
          <a:lstStyle/>
          <a:p>
            <a:pPr algn="ctr">
              <a:defRPr lang="ja-JP" altLang="en-US"/>
            </a:pPr>
            <a:r>
              <a:rPr lang="ja-JP" altLang="en-US" sz="1600" b="1"/>
              <a:t>動きに対応した</a:t>
            </a:r>
          </a:p>
          <a:p>
            <a:pPr algn="ctr">
              <a:defRPr lang="ja-JP" altLang="en-US"/>
            </a:pPr>
            <a:r>
              <a:rPr lang="ja-JP" altLang="en-US" sz="1600" b="1"/>
              <a:t>命令（記号）にする</a:t>
            </a:r>
          </a:p>
        </p:txBody>
      </p:sp>
      <p:sp>
        <p:nvSpPr>
          <p:cNvPr id="1143" name="テキスト 258"/>
          <p:cNvSpPr txBox="1"/>
          <p:nvPr/>
        </p:nvSpPr>
        <p:spPr>
          <a:xfrm>
            <a:off x="7479567" y="3649171"/>
            <a:ext cx="1296654" cy="246221"/>
          </a:xfrm>
          <a:prstGeom prst="rect">
            <a:avLst/>
          </a:prstGeom>
          <a:solidFill>
            <a:schemeClr val="bg1"/>
          </a:solidFill>
          <a:ln>
            <a:prstDash val="sysDash"/>
          </a:ln>
        </p:spPr>
        <p:txBody>
          <a:bodyPr wrap="square" lIns="0" tIns="0" rIns="0" bIns="0">
            <a:spAutoFit/>
          </a:bodyPr>
          <a:lstStyle/>
          <a:p>
            <a:pPr algn="ctr">
              <a:defRPr lang="ja-JP" altLang="en-US"/>
            </a:pPr>
            <a:r>
              <a:rPr lang="ja-JP" altLang="en-US" sz="1600" b="1"/>
              <a:t>組み合わせる</a:t>
            </a:r>
          </a:p>
        </p:txBody>
      </p:sp>
      <p:sp>
        <p:nvSpPr>
          <p:cNvPr id="1144" name="テキスト 259"/>
          <p:cNvSpPr txBox="1"/>
          <p:nvPr/>
        </p:nvSpPr>
        <p:spPr>
          <a:xfrm>
            <a:off x="9754903" y="3770267"/>
            <a:ext cx="1121239" cy="246221"/>
          </a:xfrm>
          <a:prstGeom prst="rect">
            <a:avLst/>
          </a:prstGeom>
          <a:solidFill>
            <a:schemeClr val="bg1"/>
          </a:solidFill>
          <a:ln>
            <a:prstDash val="sysDash"/>
          </a:ln>
        </p:spPr>
        <p:txBody>
          <a:bodyPr wrap="square" lIns="0" tIns="0" rIns="0" bIns="0">
            <a:spAutoFit/>
          </a:bodyPr>
          <a:lstStyle/>
          <a:p>
            <a:pPr algn="ctr">
              <a:defRPr lang="ja-JP" altLang="en-US"/>
            </a:pPr>
            <a:r>
              <a:rPr lang="ja-JP" altLang="en-US" sz="1600" b="1"/>
              <a:t>問題の解決</a:t>
            </a:r>
          </a:p>
        </p:txBody>
      </p:sp>
      <p:sp>
        <p:nvSpPr>
          <p:cNvPr id="1145" name="テキスト 260"/>
          <p:cNvSpPr txBox="1"/>
          <p:nvPr/>
        </p:nvSpPr>
        <p:spPr>
          <a:xfrm>
            <a:off x="4433617" y="4850556"/>
            <a:ext cx="3414895" cy="246221"/>
          </a:xfrm>
          <a:prstGeom prst="rect">
            <a:avLst/>
          </a:prstGeom>
          <a:solidFill>
            <a:schemeClr val="bg1"/>
          </a:solidFill>
          <a:ln>
            <a:prstDash val="sysDash"/>
          </a:ln>
        </p:spPr>
        <p:txBody>
          <a:bodyPr wrap="square" lIns="0" tIns="0" rIns="0" bIns="0">
            <a:spAutoFit/>
          </a:bodyPr>
          <a:lstStyle/>
          <a:p>
            <a:pPr algn="ctr">
              <a:defRPr lang="ja-JP" altLang="en-US"/>
            </a:pPr>
            <a:r>
              <a:rPr lang="ja-JP" altLang="en-US" sz="1600" b="1"/>
              <a:t>試行錯誤しながら継続的に改善する</a:t>
            </a:r>
          </a:p>
        </p:txBody>
      </p:sp>
      <p:sp>
        <p:nvSpPr>
          <p:cNvPr id="1146" name="テキスト 261"/>
          <p:cNvSpPr txBox="1"/>
          <p:nvPr/>
        </p:nvSpPr>
        <p:spPr>
          <a:xfrm>
            <a:off x="4591902" y="5819385"/>
            <a:ext cx="3414895" cy="276999"/>
          </a:xfrm>
          <a:prstGeom prst="rect">
            <a:avLst/>
          </a:prstGeom>
          <a:solidFill>
            <a:schemeClr val="bg1"/>
          </a:solidFill>
          <a:ln>
            <a:prstDash val="sysDash"/>
          </a:ln>
        </p:spPr>
        <p:txBody>
          <a:bodyPr wrap="square" lIns="0" tIns="0" rIns="0" bIns="0">
            <a:spAutoFit/>
          </a:bodyPr>
          <a:lstStyle/>
          <a:p>
            <a:pPr algn="ctr">
              <a:defRPr lang="ja-JP" altLang="en-US"/>
            </a:pPr>
            <a:r>
              <a:rPr lang="ja-JP" altLang="en-US" sz="1800" b="1"/>
              <a:t>既習の知識・技能等の活用</a:t>
            </a:r>
            <a:endParaRPr lang="ja-JP" altLang="en-US" sz="1600" b="1"/>
          </a:p>
        </p:txBody>
      </p:sp>
      <p:sp>
        <p:nvSpPr>
          <p:cNvPr id="1147" name="図形 244"/>
          <p:cNvSpPr/>
          <p:nvPr/>
        </p:nvSpPr>
        <p:spPr>
          <a:xfrm>
            <a:off x="2647199" y="3381573"/>
            <a:ext cx="433993" cy="1044910"/>
          </a:xfrm>
          <a:prstGeom prst="rightArrow">
            <a:avLst/>
          </a:prstGeom>
          <a:solidFill>
            <a:srgbClr val="FFE69A"/>
          </a:solidFill>
          <a:ln w="1905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148" name="図形 246"/>
          <p:cNvSpPr/>
          <p:nvPr/>
        </p:nvSpPr>
        <p:spPr>
          <a:xfrm>
            <a:off x="9153121" y="3375885"/>
            <a:ext cx="433993" cy="1044910"/>
          </a:xfrm>
          <a:prstGeom prst="rightArrow">
            <a:avLst/>
          </a:prstGeom>
          <a:solidFill>
            <a:srgbClr val="FFE69A"/>
          </a:solidFill>
          <a:ln w="1905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149" name="図形 247"/>
          <p:cNvSpPr/>
          <p:nvPr/>
        </p:nvSpPr>
        <p:spPr>
          <a:xfrm rot="5460000">
            <a:off x="1609970" y="3077191"/>
            <a:ext cx="382161" cy="294227"/>
          </a:xfrm>
          <a:prstGeom prst="rightArrow">
            <a:avLst/>
          </a:prstGeom>
          <a:solidFill>
            <a:srgbClr val="FFE69A"/>
          </a:solidFill>
          <a:ln w="1905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150" name="図形 248"/>
          <p:cNvSpPr/>
          <p:nvPr/>
        </p:nvSpPr>
        <p:spPr>
          <a:xfrm rot="16140000">
            <a:off x="5920354" y="5465128"/>
            <a:ext cx="385895" cy="297689"/>
          </a:xfrm>
          <a:prstGeom prst="rightArrow">
            <a:avLst/>
          </a:prstGeom>
          <a:solidFill>
            <a:srgbClr val="FFE69A"/>
          </a:solidFill>
          <a:ln w="1905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Tree>
    <p:extLst>
      <p:ext uri="{BB962C8B-B14F-4D97-AF65-F5344CB8AC3E}">
        <p14:creationId xmlns:p14="http://schemas.microsoft.com/office/powerpoint/2010/main" val="263923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5"/>
                                        </p:tgtEl>
                                        <p:attrNameLst>
                                          <p:attrName>style.visibility</p:attrName>
                                        </p:attrNameLst>
                                      </p:cBhvr>
                                      <p:to>
                                        <p:strVal val="visible"/>
                                      </p:to>
                                    </p:set>
                                    <p:animEffect transition="in" filter="fade">
                                      <p:cBhvr>
                                        <p:cTn id="7" dur="500"/>
                                        <p:tgtEl>
                                          <p:spTgt spid="1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6"/>
                                        </p:tgtEl>
                                        <p:attrNameLst>
                                          <p:attrName>style.visibility</p:attrName>
                                        </p:attrNameLst>
                                      </p:cBhvr>
                                      <p:to>
                                        <p:strVal val="visible"/>
                                      </p:to>
                                    </p:set>
                                    <p:animEffect transition="in" filter="fade">
                                      <p:cBhvr>
                                        <p:cTn id="12" dur="500"/>
                                        <p:tgtEl>
                                          <p:spTgt spid="11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37"/>
                                        </p:tgtEl>
                                        <p:attrNameLst>
                                          <p:attrName>style.visibility</p:attrName>
                                        </p:attrNameLst>
                                      </p:cBhvr>
                                      <p:to>
                                        <p:strVal val="visible"/>
                                      </p:to>
                                    </p:set>
                                    <p:animEffect transition="in" filter="fade">
                                      <p:cBhvr>
                                        <p:cTn id="17" dur="500"/>
                                        <p:tgtEl>
                                          <p:spTgt spid="11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38"/>
                                        </p:tgtEl>
                                        <p:attrNameLst>
                                          <p:attrName>style.visibility</p:attrName>
                                        </p:attrNameLst>
                                      </p:cBhvr>
                                      <p:to>
                                        <p:strVal val="visible"/>
                                      </p:to>
                                    </p:set>
                                    <p:animEffect transition="in" filter="fade">
                                      <p:cBhvr>
                                        <p:cTn id="22" dur="500"/>
                                        <p:tgtEl>
                                          <p:spTgt spid="11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27"/>
                                        </p:tgtEl>
                                        <p:attrNameLst>
                                          <p:attrName>style.visibility</p:attrName>
                                        </p:attrNameLst>
                                      </p:cBhvr>
                                      <p:to>
                                        <p:strVal val="visible"/>
                                      </p:to>
                                    </p:set>
                                    <p:animEffect transition="in" filter="fade">
                                      <p:cBhvr>
                                        <p:cTn id="27" dur="500"/>
                                        <p:tgtEl>
                                          <p:spTgt spid="11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34"/>
                                        </p:tgtEl>
                                        <p:attrNameLst>
                                          <p:attrName>style.visibility</p:attrName>
                                        </p:attrNameLst>
                                      </p:cBhvr>
                                      <p:to>
                                        <p:strVal val="visible"/>
                                      </p:to>
                                    </p:set>
                                    <p:animEffect transition="in" filter="fade">
                                      <p:cBhvr>
                                        <p:cTn id="30" dur="500"/>
                                        <p:tgtEl>
                                          <p:spTgt spid="113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28"/>
                                        </p:tgtEl>
                                        <p:attrNameLst>
                                          <p:attrName>style.visibility</p:attrName>
                                        </p:attrNameLst>
                                      </p:cBhvr>
                                      <p:to>
                                        <p:strVal val="visible"/>
                                      </p:to>
                                    </p:set>
                                    <p:animEffect transition="in" filter="fade">
                                      <p:cBhvr>
                                        <p:cTn id="35" dur="500"/>
                                        <p:tgtEl>
                                          <p:spTgt spid="112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33"/>
                                        </p:tgtEl>
                                        <p:attrNameLst>
                                          <p:attrName>style.visibility</p:attrName>
                                        </p:attrNameLst>
                                      </p:cBhvr>
                                      <p:to>
                                        <p:strVal val="visible"/>
                                      </p:to>
                                    </p:set>
                                    <p:animEffect transition="in" filter="fade">
                                      <p:cBhvr>
                                        <p:cTn id="38" dur="500"/>
                                        <p:tgtEl>
                                          <p:spTgt spid="113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29"/>
                                        </p:tgtEl>
                                        <p:attrNameLst>
                                          <p:attrName>style.visibility</p:attrName>
                                        </p:attrNameLst>
                                      </p:cBhvr>
                                      <p:to>
                                        <p:strVal val="visible"/>
                                      </p:to>
                                    </p:set>
                                    <p:animEffect transition="in" filter="fade">
                                      <p:cBhvr>
                                        <p:cTn id="43" dur="500"/>
                                        <p:tgtEl>
                                          <p:spTgt spid="112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32"/>
                                        </p:tgtEl>
                                        <p:attrNameLst>
                                          <p:attrName>style.visibility</p:attrName>
                                        </p:attrNameLst>
                                      </p:cBhvr>
                                      <p:to>
                                        <p:strVal val="visible"/>
                                      </p:to>
                                    </p:set>
                                    <p:animEffect transition="in" filter="fade">
                                      <p:cBhvr>
                                        <p:cTn id="46" dur="500"/>
                                        <p:tgtEl>
                                          <p:spTgt spid="113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131"/>
                                        </p:tgtEl>
                                        <p:attrNameLst>
                                          <p:attrName>style.visibility</p:attrName>
                                        </p:attrNameLst>
                                      </p:cBhvr>
                                      <p:to>
                                        <p:strVal val="visible"/>
                                      </p:to>
                                    </p:set>
                                    <p:animEffect transition="in" filter="fade">
                                      <p:cBhvr>
                                        <p:cTn id="51" dur="500"/>
                                        <p:tgtEl>
                                          <p:spTgt spid="113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130"/>
                                        </p:tgtEl>
                                        <p:attrNameLst>
                                          <p:attrName>style.visibility</p:attrName>
                                        </p:attrNameLst>
                                      </p:cBhvr>
                                      <p:to>
                                        <p:strVal val="visible"/>
                                      </p:to>
                                    </p:set>
                                    <p:animEffect transition="in" filter="fade">
                                      <p:cBhvr>
                                        <p:cTn id="54" dur="500"/>
                                        <p:tgtEl>
                                          <p:spTgt spid="1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 grpId="0" animBg="1" autoUpdateAnimBg="0"/>
      <p:bldP spid="1128" grpId="0" animBg="1" autoUpdateAnimBg="0"/>
      <p:bldP spid="1129" grpId="0" animBg="1" autoUpdateAnimBg="0"/>
      <p:bldP spid="1130" grpId="0" animBg="1" autoUpdateAnimBg="0"/>
      <p:bldP spid="1131" grpId="0" animBg="1" autoUpdateAnimBg="0"/>
      <p:bldP spid="1132" grpId="0" animBg="1" autoUpdateAnimBg="0"/>
      <p:bldP spid="1133" grpId="0" animBg="1" autoUpdateAnimBg="0"/>
      <p:bldP spid="1134"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 name="テキスト ボックス 4"/>
          <p:cNvSpPr txBox="1"/>
          <p:nvPr/>
        </p:nvSpPr>
        <p:spPr>
          <a:xfrm>
            <a:off x="0" y="0"/>
            <a:ext cx="11136085" cy="830104"/>
          </a:xfrm>
          <a:prstGeom prst="rect">
            <a:avLst/>
          </a:prstGeom>
          <a:noFill/>
        </p:spPr>
        <p:txBody>
          <a:bodyPr wrap="square" rtlCol="0">
            <a:spAutoFit/>
          </a:bodyPr>
          <a:lstStyle/>
          <a:p>
            <a:r>
              <a:rPr kumimoji="1" lang="ja-JP" altLang="en-US" sz="4800" b="1" dirty="0">
                <a:solidFill>
                  <a:srgbClr val="008023"/>
                </a:solidFill>
                <a:latin typeface="メイリオ"/>
                <a:ea typeface="メイリオ"/>
              </a:rPr>
              <a:t>２．学習活動の分類</a:t>
            </a:r>
            <a:endParaRPr b="1">
              <a:solidFill>
                <a:srgbClr val="008023"/>
              </a:solidFill>
              <a:latin typeface="メイリオ"/>
              <a:ea typeface="メイリオ"/>
            </a:endParaRPr>
          </a:p>
        </p:txBody>
      </p:sp>
      <p:sp>
        <p:nvSpPr>
          <p:cNvPr id="1157" name="正方形/長方形 23"/>
          <p:cNvSpPr/>
          <p:nvPr/>
        </p:nvSpPr>
        <p:spPr>
          <a:xfrm>
            <a:off x="466809" y="1180695"/>
            <a:ext cx="975808" cy="4697625"/>
          </a:xfrm>
          <a:prstGeom prst="rect">
            <a:avLst/>
          </a:prstGeom>
          <a:ln w="12700">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eaVert" wrap="square" lIns="36000" tIns="0" rIns="36000" bIns="0" numCol="1" spcCol="0" rtlCol="0" fromWordArt="0" anchor="ctr" anchorCtr="0" forceAA="0" compatLnSpc="1">
            <a:prstTxWarp prst="textNoShape">
              <a:avLst/>
            </a:prstTxWarp>
            <a:noAutofit/>
          </a:bodyPr>
          <a:lstStyle/>
          <a:p>
            <a:pPr marL="180000" algn="l">
              <a:spcAft>
                <a:spcPts val="0"/>
              </a:spcAft>
            </a:pPr>
            <a:r>
              <a:rPr lang="ja-JP" sz="2800" b="1" kern="100" dirty="0">
                <a:effectLst/>
                <a:latin typeface="メイリオ"/>
                <a:ea typeface="メイリオ"/>
                <a:cs typeface="Times New Roman" panose="02020603050405020304" pitchFamily="18" charset="0"/>
              </a:rPr>
              <a:t>小学校では</a:t>
            </a:r>
            <a:r>
              <a:rPr lang="ja-JP" altLang="en-US" sz="2800" b="1" kern="100" dirty="0">
                <a:effectLst/>
                <a:latin typeface="メイリオ"/>
                <a:ea typeface="メイリオ"/>
                <a:cs typeface="Times New Roman" panose="02020603050405020304" pitchFamily="18" charset="0"/>
              </a:rPr>
              <a:t>Ａ</a:t>
            </a:r>
            <a:r>
              <a:rPr lang="ja-JP" sz="2800" b="1" kern="100" dirty="0">
                <a:effectLst/>
                <a:latin typeface="メイリオ"/>
                <a:ea typeface="メイリオ"/>
                <a:cs typeface="Times New Roman" panose="02020603050405020304" pitchFamily="18" charset="0"/>
              </a:rPr>
              <a:t>～</a:t>
            </a:r>
            <a:r>
              <a:rPr lang="ja-JP" altLang="en-US" sz="2800" b="1" kern="100" dirty="0">
                <a:effectLst/>
                <a:latin typeface="メイリオ"/>
                <a:ea typeface="メイリオ"/>
                <a:cs typeface="Times New Roman" panose="02020603050405020304" pitchFamily="18" charset="0"/>
              </a:rPr>
              <a:t>Ｄ</a:t>
            </a:r>
            <a:r>
              <a:rPr lang="ja-JP" sz="2800" b="1" kern="100" dirty="0">
                <a:effectLst/>
                <a:latin typeface="メイリオ"/>
                <a:ea typeface="メイリオ"/>
                <a:cs typeface="Times New Roman" panose="02020603050405020304" pitchFamily="18" charset="0"/>
              </a:rPr>
              <a:t>分類を</a:t>
            </a:r>
            <a:endParaRPr lang="ja-JP" sz="2400" b="1" kern="100" dirty="0">
              <a:effectLst/>
              <a:latin typeface="メイリオ"/>
              <a:ea typeface="メイリオ"/>
              <a:cs typeface="Times New Roman" panose="02020603050405020304" pitchFamily="18" charset="0"/>
            </a:endParaRPr>
          </a:p>
          <a:p>
            <a:pPr marL="180000" algn="l">
              <a:spcAft>
                <a:spcPts val="0"/>
              </a:spcAft>
            </a:pPr>
            <a:r>
              <a:rPr lang="ja-JP" sz="2800" b="1" kern="100" dirty="0">
                <a:effectLst/>
                <a:latin typeface="メイリオ"/>
                <a:ea typeface="メイリオ"/>
                <a:cs typeface="Times New Roman" panose="02020603050405020304" pitchFamily="18" charset="0"/>
              </a:rPr>
              <a:t>教育課程に位置付けます。</a:t>
            </a:r>
            <a:endParaRPr lang="ja-JP" b="1" kern="100" dirty="0">
              <a:effectLst/>
              <a:latin typeface="メイリオ"/>
              <a:ea typeface="メイリオ"/>
              <a:cs typeface="Times New Roman" panose="02020603050405020304" pitchFamily="18" charset="0"/>
            </a:endParaRPr>
          </a:p>
        </p:txBody>
      </p:sp>
      <p:grpSp>
        <p:nvGrpSpPr>
          <p:cNvPr id="1158" name="グループ化 28"/>
          <p:cNvGrpSpPr/>
          <p:nvPr/>
        </p:nvGrpSpPr>
        <p:grpSpPr>
          <a:xfrm>
            <a:off x="1873747" y="895931"/>
            <a:ext cx="10024294" cy="5859849"/>
            <a:chOff x="127600" y="0"/>
            <a:chExt cx="5538669" cy="3125386"/>
          </a:xfrm>
        </p:grpSpPr>
        <p:sp>
          <p:nvSpPr>
            <p:cNvPr id="1159" name="正方形/長方形 30"/>
            <p:cNvSpPr/>
            <p:nvPr/>
          </p:nvSpPr>
          <p:spPr>
            <a:xfrm>
              <a:off x="320265" y="0"/>
              <a:ext cx="5316220" cy="468000"/>
            </a:xfrm>
            <a:prstGeom prst="rect">
              <a:avLst/>
            </a:prstGeom>
            <a:solidFill>
              <a:srgbClr val="FEE3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66700" algn="l">
                <a:spcAft>
                  <a:spcPts val="0"/>
                </a:spcAft>
              </a:pPr>
              <a:r>
                <a:rPr lang="ja-JP" altLang="en-US" sz="1400" b="1" kern="100" dirty="0">
                  <a:solidFill>
                    <a:srgbClr val="000000"/>
                  </a:solidFill>
                  <a:effectLst/>
                  <a:ea typeface="HG丸ｺﾞｼｯｸM-PRO" panose="020F0600000000000000" pitchFamily="50" charset="-128"/>
                  <a:cs typeface="Times New Roman" panose="02020603050405020304" pitchFamily="18" charset="0"/>
                </a:rPr>
                <a:t>　</a:t>
              </a:r>
              <a:r>
                <a:rPr lang="ja-JP" sz="2800" b="1" kern="100" dirty="0">
                  <a:solidFill>
                    <a:srgbClr val="000000"/>
                  </a:solidFill>
                  <a:effectLst/>
                  <a:ea typeface="HG丸ｺﾞｼｯｸM-PRO" panose="020F0600000000000000" pitchFamily="50" charset="-128"/>
                  <a:cs typeface="Times New Roman" panose="02020603050405020304" pitchFamily="18" charset="0"/>
                </a:rPr>
                <a:t>学習指導要領に例示されている単元等で実施するもの</a:t>
              </a:r>
              <a:endParaRPr lang="ja-JP" sz="1050" kern="100" dirty="0">
                <a:effectLst/>
                <a:ea typeface="ＭＳ 明朝" panose="02020609040205080304" pitchFamily="17" charset="-128"/>
                <a:cs typeface="Times New Roman" panose="02020603050405020304" pitchFamily="18" charset="0"/>
              </a:endParaRPr>
            </a:p>
          </p:txBody>
        </p:sp>
        <p:sp>
          <p:nvSpPr>
            <p:cNvPr id="1160" name="円/楕円 301"/>
            <p:cNvSpPr/>
            <p:nvPr/>
          </p:nvSpPr>
          <p:spPr>
            <a:xfrm>
              <a:off x="127602" y="10633"/>
              <a:ext cx="468000" cy="468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08000" rIns="0" bIns="0" numCol="1" spcCol="0" rtlCol="0" fromWordArt="0" anchor="ctr" anchorCtr="0" forceAA="0" compatLnSpc="1">
              <a:prstTxWarp prst="textNoShape">
                <a:avLst/>
              </a:prstTxWarp>
              <a:noAutofit/>
            </a:bodyPr>
            <a:lstStyle/>
            <a:p>
              <a:pPr algn="ctr">
                <a:lnSpc>
                  <a:spcPts val="2600"/>
                </a:lnSpc>
                <a:spcAft>
                  <a:spcPts val="0"/>
                </a:spcAft>
              </a:pPr>
              <a:r>
                <a:rPr lang="en-US" sz="4000" kern="100" dirty="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A</a:t>
              </a:r>
              <a:endParaRPr lang="ja-JP" sz="1200" kern="100" dirty="0">
                <a:effectLst/>
                <a:ea typeface="ＭＳ 明朝" panose="02020609040205080304" pitchFamily="17" charset="-128"/>
                <a:cs typeface="Times New Roman" panose="02020603050405020304" pitchFamily="18" charset="0"/>
              </a:endParaRPr>
            </a:p>
          </p:txBody>
        </p:sp>
        <p:sp>
          <p:nvSpPr>
            <p:cNvPr id="1161" name="正方形/長方形 32"/>
            <p:cNvSpPr/>
            <p:nvPr/>
          </p:nvSpPr>
          <p:spPr>
            <a:xfrm>
              <a:off x="326494" y="521172"/>
              <a:ext cx="5316220" cy="468000"/>
            </a:xfrm>
            <a:prstGeom prst="rect">
              <a:avLst/>
            </a:prstGeom>
            <a:solidFill>
              <a:srgbClr val="FECC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66700" algn="l">
                <a:spcAft>
                  <a:spcPts val="0"/>
                </a:spcAft>
              </a:pPr>
              <a:r>
                <a:rPr lang="ja-JP" altLang="en-US" sz="1200" b="1" kern="100" dirty="0">
                  <a:solidFill>
                    <a:srgbClr val="000000"/>
                  </a:solidFill>
                  <a:effectLst/>
                  <a:ea typeface="HG丸ｺﾞｼｯｸM-PRO" panose="020F0600000000000000" pitchFamily="50" charset="-128"/>
                  <a:cs typeface="Times New Roman" panose="02020603050405020304" pitchFamily="18" charset="0"/>
                </a:rPr>
                <a:t>　 </a:t>
              </a:r>
              <a:r>
                <a:rPr lang="ja-JP" sz="2800" b="1" kern="100" dirty="0">
                  <a:solidFill>
                    <a:srgbClr val="000000"/>
                  </a:solidFill>
                  <a:effectLst/>
                  <a:ea typeface="HG丸ｺﾞｼｯｸM-PRO" panose="020F0600000000000000" pitchFamily="50" charset="-128"/>
                  <a:cs typeface="Times New Roman" panose="02020603050405020304" pitchFamily="18" charset="0"/>
                </a:rPr>
                <a:t>学習指導要領に示されてはいないが、学習指導要領に</a:t>
              </a:r>
              <a:endParaRPr lang="ja-JP" sz="1200" kern="100" dirty="0">
                <a:effectLst/>
                <a:ea typeface="ＭＳ 明朝" panose="02020609040205080304" pitchFamily="17" charset="-128"/>
                <a:cs typeface="Times New Roman" panose="02020603050405020304" pitchFamily="18" charset="0"/>
              </a:endParaRPr>
            </a:p>
            <a:p>
              <a:pPr marL="266700" algn="l">
                <a:spcAft>
                  <a:spcPts val="0"/>
                </a:spcAft>
              </a:pPr>
              <a:r>
                <a:rPr lang="ja-JP" sz="2800" b="1" kern="100" dirty="0">
                  <a:solidFill>
                    <a:srgbClr val="000000"/>
                  </a:solidFill>
                  <a:effectLst/>
                  <a:ea typeface="HG丸ｺﾞｼｯｸM-PRO" panose="020F0600000000000000" pitchFamily="50" charset="-128"/>
                  <a:cs typeface="Times New Roman" panose="02020603050405020304" pitchFamily="18" charset="0"/>
                </a:rPr>
                <a:t>  示される各教科等の内容を指導する中で実施するもの</a:t>
              </a:r>
              <a:endParaRPr lang="ja-JP" sz="2000" b="1" kern="100" dirty="0">
                <a:solidFill>
                  <a:srgbClr val="000000"/>
                </a:solidFill>
                <a:effectLst/>
                <a:ea typeface="HG丸ｺﾞｼｯｸM-PRO" panose="020F0600000000000000" pitchFamily="50" charset="-128"/>
                <a:cs typeface="Times New Roman" panose="02020603050405020304" pitchFamily="18" charset="0"/>
              </a:endParaRPr>
            </a:p>
          </p:txBody>
        </p:sp>
        <p:sp>
          <p:nvSpPr>
            <p:cNvPr id="1162" name="正方形/長方形 33"/>
            <p:cNvSpPr/>
            <p:nvPr/>
          </p:nvSpPr>
          <p:spPr>
            <a:xfrm>
              <a:off x="334012" y="1052618"/>
              <a:ext cx="5316220" cy="468000"/>
            </a:xfrm>
            <a:prstGeom prst="rect">
              <a:avLst/>
            </a:prstGeom>
            <a:solidFill>
              <a:srgbClr val="FFE69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66700" algn="l">
                <a:spcAft>
                  <a:spcPts val="0"/>
                </a:spcAft>
              </a:pPr>
              <a:r>
                <a:rPr lang="ja-JP" altLang="en-US" sz="1200" b="1" kern="100" dirty="0">
                  <a:solidFill>
                    <a:srgbClr val="000000"/>
                  </a:solidFill>
                  <a:effectLst/>
                  <a:ea typeface="HG丸ｺﾞｼｯｸM-PRO" panose="020F0600000000000000" pitchFamily="50" charset="-128"/>
                  <a:cs typeface="Times New Roman" panose="02020603050405020304" pitchFamily="18" charset="0"/>
                </a:rPr>
                <a:t>　 </a:t>
              </a:r>
              <a:r>
                <a:rPr lang="ja-JP" sz="2800" b="1" kern="100" dirty="0">
                  <a:solidFill>
                    <a:srgbClr val="000000"/>
                  </a:solidFill>
                  <a:effectLst/>
                  <a:ea typeface="HG丸ｺﾞｼｯｸM-PRO" panose="020F0600000000000000" pitchFamily="50" charset="-128"/>
                  <a:cs typeface="Times New Roman" panose="02020603050405020304" pitchFamily="18" charset="0"/>
                </a:rPr>
                <a:t>教育課程内で各教科等とは別に実施するもの</a:t>
              </a:r>
              <a:endParaRPr lang="ja-JP" sz="1050" kern="100" dirty="0">
                <a:effectLst/>
                <a:ea typeface="ＭＳ 明朝" panose="02020609040205080304" pitchFamily="17" charset="-128"/>
                <a:cs typeface="Times New Roman" panose="02020603050405020304" pitchFamily="18" charset="0"/>
              </a:endParaRPr>
            </a:p>
          </p:txBody>
        </p:sp>
        <p:sp>
          <p:nvSpPr>
            <p:cNvPr id="1163" name="正方形/長方形 34"/>
            <p:cNvSpPr/>
            <p:nvPr/>
          </p:nvSpPr>
          <p:spPr>
            <a:xfrm>
              <a:off x="342369" y="1573794"/>
              <a:ext cx="5316220" cy="468000"/>
            </a:xfrm>
            <a:prstGeom prst="rect">
              <a:avLst/>
            </a:prstGeom>
            <a:solidFill>
              <a:srgbClr val="D4F3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66700" algn="l">
                <a:spcAft>
                  <a:spcPts val="0"/>
                </a:spcAft>
              </a:pPr>
              <a:r>
                <a:rPr lang="ja-JP" altLang="en-US" sz="1200" b="1" kern="100" dirty="0">
                  <a:solidFill>
                    <a:srgbClr val="000000"/>
                  </a:solidFill>
                  <a:effectLst/>
                  <a:ea typeface="HG丸ｺﾞｼｯｸM-PRO" panose="020F0600000000000000" pitchFamily="50" charset="-128"/>
                  <a:cs typeface="Times New Roman" panose="02020603050405020304" pitchFamily="18" charset="0"/>
                </a:rPr>
                <a:t>　 </a:t>
              </a:r>
              <a:r>
                <a:rPr lang="ja-JP" sz="2800" b="1" kern="100" dirty="0">
                  <a:solidFill>
                    <a:srgbClr val="000000"/>
                  </a:solidFill>
                  <a:effectLst/>
                  <a:ea typeface="HG丸ｺﾞｼｯｸM-PRO" panose="020F0600000000000000" pitchFamily="50" charset="-128"/>
                  <a:cs typeface="Times New Roman" panose="02020603050405020304" pitchFamily="18" charset="0"/>
                </a:rPr>
                <a:t>クラブ活動など、特定の児童を対象として、</a:t>
              </a:r>
            </a:p>
            <a:p>
              <a:pPr marL="266700" algn="l">
                <a:spcAft>
                  <a:spcPts val="0"/>
                </a:spcAft>
              </a:pPr>
              <a:r>
                <a:rPr lang="ja-JP" sz="2800" b="1" kern="100" dirty="0">
                  <a:solidFill>
                    <a:srgbClr val="000000"/>
                  </a:solidFill>
                  <a:effectLst/>
                  <a:ea typeface="HG丸ｺﾞｼｯｸM-PRO" panose="020F0600000000000000" pitchFamily="50" charset="-128"/>
                  <a:cs typeface="Times New Roman" panose="02020603050405020304" pitchFamily="18" charset="0"/>
                </a:rPr>
                <a:t>  教育課程内で実施するもの</a:t>
              </a:r>
            </a:p>
          </p:txBody>
        </p:sp>
        <p:sp>
          <p:nvSpPr>
            <p:cNvPr id="1164" name="正方形/長方形 35"/>
            <p:cNvSpPr/>
            <p:nvPr/>
          </p:nvSpPr>
          <p:spPr>
            <a:xfrm>
              <a:off x="344645" y="2115816"/>
              <a:ext cx="5316220" cy="468000"/>
            </a:xfrm>
            <a:prstGeom prst="rect">
              <a:avLst/>
            </a:prstGeom>
            <a:solidFill>
              <a:srgbClr val="9EDB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66700" algn="l">
                <a:spcAft>
                  <a:spcPts val="0"/>
                </a:spcAft>
              </a:pPr>
              <a:r>
                <a:rPr lang="ja-JP" altLang="en-US" sz="1200" b="1" kern="100" dirty="0">
                  <a:solidFill>
                    <a:srgbClr val="000000"/>
                  </a:solidFill>
                  <a:effectLst/>
                  <a:ea typeface="HG丸ｺﾞｼｯｸM-PRO" panose="020F0600000000000000" pitchFamily="50" charset="-128"/>
                  <a:cs typeface="Times New Roman" panose="02020603050405020304" pitchFamily="18" charset="0"/>
                </a:rPr>
                <a:t>　  </a:t>
              </a:r>
              <a:r>
                <a:rPr lang="ja-JP" sz="2800" b="1" kern="100" dirty="0">
                  <a:solidFill>
                    <a:srgbClr val="000000"/>
                  </a:solidFill>
                  <a:effectLst/>
                  <a:ea typeface="HG丸ｺﾞｼｯｸM-PRO" panose="020F0600000000000000" pitchFamily="50" charset="-128"/>
                  <a:cs typeface="Times New Roman" panose="02020603050405020304" pitchFamily="18" charset="0"/>
                </a:rPr>
                <a:t>学校を会場とするが、教育課程外のもの</a:t>
              </a:r>
              <a:endParaRPr lang="ja-JP" sz="1050" kern="100" dirty="0">
                <a:effectLst/>
                <a:ea typeface="ＭＳ 明朝" panose="02020609040205080304" pitchFamily="17" charset="-128"/>
                <a:cs typeface="Times New Roman" panose="02020603050405020304" pitchFamily="18" charset="0"/>
              </a:endParaRPr>
            </a:p>
          </p:txBody>
        </p:sp>
        <p:sp>
          <p:nvSpPr>
            <p:cNvPr id="1165" name="正方形/長方形 36"/>
            <p:cNvSpPr/>
            <p:nvPr/>
          </p:nvSpPr>
          <p:spPr>
            <a:xfrm>
              <a:off x="350049" y="2636896"/>
              <a:ext cx="5316220" cy="468000"/>
            </a:xfrm>
            <a:prstGeom prst="rect">
              <a:avLst/>
            </a:prstGeom>
            <a:solidFill>
              <a:srgbClr val="90D7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66700" algn="l">
                <a:spcAft>
                  <a:spcPts val="0"/>
                </a:spcAft>
              </a:pPr>
              <a:r>
                <a:rPr lang="ja-JP" altLang="en-US" sz="1200" b="1" kern="100" dirty="0">
                  <a:solidFill>
                    <a:srgbClr val="000000"/>
                  </a:solidFill>
                  <a:effectLst/>
                  <a:ea typeface="HG丸ｺﾞｼｯｸM-PRO" panose="020F0600000000000000" pitchFamily="50" charset="-128"/>
                  <a:cs typeface="Times New Roman" panose="02020603050405020304" pitchFamily="18" charset="0"/>
                </a:rPr>
                <a:t>　  </a:t>
              </a:r>
              <a:r>
                <a:rPr lang="ja-JP" sz="2800" b="1" kern="100" dirty="0">
                  <a:solidFill>
                    <a:srgbClr val="000000"/>
                  </a:solidFill>
                  <a:effectLst/>
                  <a:ea typeface="HG丸ｺﾞｼｯｸM-PRO" panose="020F0600000000000000" pitchFamily="50" charset="-128"/>
                  <a:cs typeface="Times New Roman" panose="02020603050405020304" pitchFamily="18" charset="0"/>
                </a:rPr>
                <a:t>学校外でのプログラミング学習</a:t>
              </a:r>
              <a:endParaRPr lang="ja-JP" sz="1050" kern="100" dirty="0">
                <a:effectLst/>
                <a:ea typeface="ＭＳ 明朝" panose="02020609040205080304" pitchFamily="17" charset="-128"/>
                <a:cs typeface="Times New Roman" panose="02020603050405020304" pitchFamily="18" charset="0"/>
              </a:endParaRPr>
            </a:p>
          </p:txBody>
        </p:sp>
        <p:sp>
          <p:nvSpPr>
            <p:cNvPr id="1166" name="円/楕円 314"/>
            <p:cNvSpPr/>
            <p:nvPr/>
          </p:nvSpPr>
          <p:spPr>
            <a:xfrm>
              <a:off x="138236" y="531581"/>
              <a:ext cx="468000" cy="468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08000" rIns="0" bIns="0" numCol="1" spcCol="0" rtlCol="0" fromWordArt="0" anchor="ctr" anchorCtr="0" forceAA="0" compatLnSpc="1">
              <a:prstTxWarp prst="textNoShape">
                <a:avLst/>
              </a:prstTxWarp>
              <a:noAutofit/>
            </a:bodyPr>
            <a:lstStyle/>
            <a:p>
              <a:pPr algn="ctr">
                <a:lnSpc>
                  <a:spcPts val="2600"/>
                </a:lnSpc>
                <a:spcAft>
                  <a:spcPts val="0"/>
                </a:spcAft>
              </a:pPr>
              <a:r>
                <a:rPr lang="en-US" sz="4000" kern="100" dirty="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B</a:t>
              </a:r>
              <a:endParaRPr lang="ja-JP" sz="1200" kern="100" dirty="0">
                <a:effectLst/>
                <a:ea typeface="ＭＳ 明朝" panose="02020609040205080304" pitchFamily="17" charset="-128"/>
                <a:cs typeface="Times New Roman" panose="02020603050405020304" pitchFamily="18" charset="0"/>
              </a:endParaRPr>
            </a:p>
          </p:txBody>
        </p:sp>
        <p:sp>
          <p:nvSpPr>
            <p:cNvPr id="1167" name="円/楕円 315"/>
            <p:cNvSpPr/>
            <p:nvPr/>
          </p:nvSpPr>
          <p:spPr>
            <a:xfrm>
              <a:off x="127600" y="1052615"/>
              <a:ext cx="468000" cy="468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08000" rIns="0" bIns="0" numCol="1" spcCol="0" rtlCol="0" fromWordArt="0" anchor="ctr" anchorCtr="0" forceAA="0" compatLnSpc="1">
              <a:prstTxWarp prst="textNoShape">
                <a:avLst/>
              </a:prstTxWarp>
              <a:noAutofit/>
            </a:bodyPr>
            <a:lstStyle/>
            <a:p>
              <a:pPr algn="ctr">
                <a:lnSpc>
                  <a:spcPts val="2600"/>
                </a:lnSpc>
                <a:spcAft>
                  <a:spcPts val="0"/>
                </a:spcAft>
              </a:pPr>
              <a:r>
                <a:rPr lang="en-US" sz="4000" kern="100" dirty="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C</a:t>
              </a:r>
              <a:endParaRPr lang="ja-JP" sz="1200" kern="100" dirty="0">
                <a:effectLst/>
                <a:ea typeface="ＭＳ 明朝" panose="02020609040205080304" pitchFamily="17" charset="-128"/>
                <a:cs typeface="Times New Roman" panose="02020603050405020304" pitchFamily="18" charset="0"/>
              </a:endParaRPr>
            </a:p>
          </p:txBody>
        </p:sp>
        <p:sp>
          <p:nvSpPr>
            <p:cNvPr id="1168" name="円/楕円 322"/>
            <p:cNvSpPr/>
            <p:nvPr/>
          </p:nvSpPr>
          <p:spPr>
            <a:xfrm>
              <a:off x="148866" y="1573794"/>
              <a:ext cx="468000" cy="468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08000" rIns="0" bIns="0" numCol="1" spcCol="0" rtlCol="0" fromWordArt="0" anchor="ctr" anchorCtr="0" forceAA="0" compatLnSpc="1">
              <a:prstTxWarp prst="textNoShape">
                <a:avLst/>
              </a:prstTxWarp>
              <a:noAutofit/>
            </a:bodyPr>
            <a:lstStyle/>
            <a:p>
              <a:pPr algn="ctr">
                <a:lnSpc>
                  <a:spcPts val="2600"/>
                </a:lnSpc>
                <a:spcAft>
                  <a:spcPts val="0"/>
                </a:spcAft>
              </a:pPr>
              <a:r>
                <a:rPr lang="en-US" sz="4000" kern="100" dirty="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D</a:t>
              </a:r>
              <a:endParaRPr lang="ja-JP" sz="1200" kern="100" dirty="0">
                <a:effectLst/>
                <a:ea typeface="ＭＳ 明朝" panose="02020609040205080304" pitchFamily="17" charset="-128"/>
                <a:cs typeface="Times New Roman" panose="02020603050405020304" pitchFamily="18" charset="0"/>
              </a:endParaRPr>
            </a:p>
          </p:txBody>
        </p:sp>
        <p:sp>
          <p:nvSpPr>
            <p:cNvPr id="1169" name="円/楕円 326"/>
            <p:cNvSpPr/>
            <p:nvPr/>
          </p:nvSpPr>
          <p:spPr>
            <a:xfrm>
              <a:off x="148854" y="2105227"/>
              <a:ext cx="468000" cy="468000"/>
            </a:xfrm>
            <a:prstGeom prst="ellipse">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08000" rIns="0" bIns="0" numCol="1" spcCol="0" rtlCol="0" fromWordArt="0" anchor="ctr" anchorCtr="0" forceAA="0" compatLnSpc="1">
              <a:prstTxWarp prst="textNoShape">
                <a:avLst/>
              </a:prstTxWarp>
              <a:noAutofit/>
            </a:bodyPr>
            <a:lstStyle/>
            <a:p>
              <a:pPr algn="ctr">
                <a:lnSpc>
                  <a:spcPts val="2600"/>
                </a:lnSpc>
                <a:spcAft>
                  <a:spcPts val="0"/>
                </a:spcAft>
              </a:pPr>
              <a:r>
                <a:rPr lang="en-US" sz="4000" kern="100" dirty="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E</a:t>
              </a:r>
              <a:endParaRPr lang="ja-JP" sz="1200" kern="100" dirty="0">
                <a:effectLst/>
                <a:ea typeface="ＭＳ 明朝" panose="02020609040205080304" pitchFamily="17" charset="-128"/>
                <a:cs typeface="Times New Roman" panose="02020603050405020304" pitchFamily="18" charset="0"/>
              </a:endParaRPr>
            </a:p>
          </p:txBody>
        </p:sp>
        <p:sp>
          <p:nvSpPr>
            <p:cNvPr id="1170" name="円/楕円 328"/>
            <p:cNvSpPr/>
            <p:nvPr/>
          </p:nvSpPr>
          <p:spPr>
            <a:xfrm>
              <a:off x="148854" y="2657386"/>
              <a:ext cx="468000" cy="468000"/>
            </a:xfrm>
            <a:prstGeom prst="ellipse">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08000" rIns="0" bIns="0" numCol="1" spcCol="0" rtlCol="0" fromWordArt="0" anchor="ctr" anchorCtr="0" forceAA="0" compatLnSpc="1">
              <a:prstTxWarp prst="textNoShape">
                <a:avLst/>
              </a:prstTxWarp>
              <a:noAutofit/>
            </a:bodyPr>
            <a:lstStyle/>
            <a:p>
              <a:pPr algn="ctr">
                <a:lnSpc>
                  <a:spcPts val="2600"/>
                </a:lnSpc>
                <a:spcAft>
                  <a:spcPts val="0"/>
                </a:spcAft>
              </a:pPr>
              <a:r>
                <a:rPr lang="en-US" sz="4000" kern="100" dirty="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F</a:t>
              </a:r>
              <a:endParaRPr lang="ja-JP" sz="1200" kern="100" dirty="0">
                <a:effectLst/>
                <a:ea typeface="ＭＳ 明朝" panose="02020609040205080304" pitchFamily="17" charset="-128"/>
                <a:cs typeface="Times New Roman" panose="02020603050405020304" pitchFamily="18" charset="0"/>
              </a:endParaRPr>
            </a:p>
          </p:txBody>
        </p:sp>
      </p:grpSp>
      <p:sp>
        <p:nvSpPr>
          <p:cNvPr id="1171" name="左大かっこ 29"/>
          <p:cNvSpPr/>
          <p:nvPr/>
        </p:nvSpPr>
        <p:spPr>
          <a:xfrm>
            <a:off x="1710937" y="895931"/>
            <a:ext cx="159637" cy="3779438"/>
          </a:xfrm>
          <a:prstGeom prst="lef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Tree>
    <p:extLst>
      <p:ext uri="{BB962C8B-B14F-4D97-AF65-F5344CB8AC3E}">
        <p14:creationId xmlns:p14="http://schemas.microsoft.com/office/powerpoint/2010/main" val="418110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71"/>
                                        </p:tgtEl>
                                        <p:attrNameLst>
                                          <p:attrName>style.visibility</p:attrName>
                                        </p:attrNameLst>
                                      </p:cBhvr>
                                      <p:to>
                                        <p:strVal val="visible"/>
                                      </p:to>
                                    </p:set>
                                    <p:animEffect transition="in" filter="fade">
                                      <p:cBhvr>
                                        <p:cTn id="7" dur="500"/>
                                        <p:tgtEl>
                                          <p:spTgt spid="11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57"/>
                                        </p:tgtEl>
                                        <p:attrNameLst>
                                          <p:attrName>style.visibility</p:attrName>
                                        </p:attrNameLst>
                                      </p:cBhvr>
                                      <p:to>
                                        <p:strVal val="visible"/>
                                      </p:to>
                                    </p:set>
                                    <p:animEffect transition="in" filter="fade">
                                      <p:cBhvr>
                                        <p:cTn id="10" dur="500"/>
                                        <p:tgtEl>
                                          <p:spTgt spid="1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 grpId="0" animBg="1" autoUpdateAnimBg="0"/>
      <p:bldP spid="1171"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 name="テキスト ボックス 2"/>
          <p:cNvSpPr txBox="1"/>
          <p:nvPr/>
        </p:nvSpPr>
        <p:spPr>
          <a:xfrm>
            <a:off x="201506" y="830997"/>
            <a:ext cx="9115668" cy="522327"/>
          </a:xfrm>
          <a:prstGeom prst="rect">
            <a:avLst/>
          </a:prstGeom>
          <a:noFill/>
        </p:spPr>
        <p:txBody>
          <a:bodyPr wrap="square" rtlCol="0">
            <a:spAutoFit/>
          </a:bodyPr>
          <a:lstStyle/>
          <a:p>
            <a:r>
              <a:rPr kumimoji="1" lang="en-US" altLang="ja-JP" sz="2800" dirty="0">
                <a:latin typeface="メイリオ"/>
                <a:ea typeface="メイリオ"/>
              </a:rPr>
              <a:t> </a:t>
            </a:r>
            <a:r>
              <a:rPr kumimoji="1" lang="ja-JP" altLang="en-US" sz="2800" dirty="0">
                <a:latin typeface="メイリオ"/>
                <a:ea typeface="メイリオ"/>
              </a:rPr>
              <a:t>昨年度はＢ分類（特にアンプラグド）から実践</a:t>
            </a:r>
            <a:endParaRPr>
              <a:latin typeface="メイリオ"/>
              <a:ea typeface="メイリオ"/>
            </a:endParaRPr>
          </a:p>
        </p:txBody>
      </p:sp>
      <p:sp>
        <p:nvSpPr>
          <p:cNvPr id="1174" name="テキスト ボックス 4"/>
          <p:cNvSpPr txBox="1"/>
          <p:nvPr/>
        </p:nvSpPr>
        <p:spPr>
          <a:xfrm>
            <a:off x="0" y="0"/>
            <a:ext cx="11136085" cy="830104"/>
          </a:xfrm>
          <a:prstGeom prst="rect">
            <a:avLst/>
          </a:prstGeom>
          <a:noFill/>
        </p:spPr>
        <p:txBody>
          <a:bodyPr wrap="square" rtlCol="0">
            <a:spAutoFit/>
          </a:bodyPr>
          <a:lstStyle/>
          <a:p>
            <a:r>
              <a:rPr kumimoji="1" lang="ja-JP" altLang="en-US" sz="4800" b="1" dirty="0">
                <a:solidFill>
                  <a:srgbClr val="008023"/>
                </a:solidFill>
                <a:latin typeface="メイリオ"/>
                <a:ea typeface="メイリオ"/>
              </a:rPr>
              <a:t>３．研究経過</a:t>
            </a:r>
            <a:endParaRPr b="1">
              <a:solidFill>
                <a:srgbClr val="008023"/>
              </a:solidFill>
              <a:latin typeface="メイリオ"/>
              <a:ea typeface="メイリオ"/>
            </a:endParaRPr>
          </a:p>
        </p:txBody>
      </p:sp>
      <p:pic>
        <p:nvPicPr>
          <p:cNvPr id="1175" name="図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045616" y="3351339"/>
            <a:ext cx="4143674" cy="3503672"/>
          </a:xfrm>
          <a:prstGeom prst="rect">
            <a:avLst/>
          </a:prstGeom>
          <a:noFill/>
          <a:ln w="9525" cap="flat" cmpd="sng">
            <a:noFill/>
            <a:prstDash val="solid"/>
            <a:round/>
          </a:ln>
          <a:effectLst>
            <a:glow>
              <a:sysClr val="windowText" lastClr="000000"/>
            </a:glow>
            <a:softEdge rad="112522"/>
          </a:effectLst>
        </p:spPr>
      </p:pic>
      <p:pic>
        <p:nvPicPr>
          <p:cNvPr id="1176" name="図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18141" y="3351339"/>
            <a:ext cx="4163758" cy="3506662"/>
          </a:xfrm>
          <a:prstGeom prst="rect">
            <a:avLst/>
          </a:prstGeom>
          <a:noFill/>
          <a:ln w="9525" cap="flat" cmpd="sng">
            <a:noFill/>
            <a:prstDash val="solid"/>
            <a:round/>
          </a:ln>
          <a:effectLst>
            <a:glow>
              <a:sysClr val="windowText" lastClr="000000"/>
            </a:glow>
            <a:softEdge rad="112522"/>
          </a:effectLst>
        </p:spPr>
      </p:pic>
      <p:sp>
        <p:nvSpPr>
          <p:cNvPr id="1177" name="テキスト ボックス 3"/>
          <p:cNvSpPr txBox="1"/>
          <p:nvPr/>
        </p:nvSpPr>
        <p:spPr>
          <a:xfrm>
            <a:off x="519660" y="2400440"/>
            <a:ext cx="11195588" cy="1076325"/>
          </a:xfrm>
          <a:prstGeom prst="rect">
            <a:avLst/>
          </a:prstGeom>
          <a:noFill/>
        </p:spPr>
        <p:txBody>
          <a:bodyPr wrap="square" rtlCol="0">
            <a:spAutoFit/>
          </a:bodyPr>
          <a:lstStyle/>
          <a:p>
            <a:r>
              <a:rPr lang="ja-JP" altLang="en-US" sz="3200" dirty="0">
                <a:solidFill>
                  <a:srgbClr val="0070C0"/>
                </a:solidFill>
              </a:rPr>
              <a:t>　</a:t>
            </a:r>
            <a:r>
              <a:rPr lang="ja-JP" altLang="en-US" sz="3200" b="1" dirty="0">
                <a:solidFill>
                  <a:srgbClr val="0070C0"/>
                </a:solidFill>
                <a:latin typeface="メイリオ"/>
                <a:ea typeface="メイリオ"/>
              </a:rPr>
              <a:t>日常の授業の中でプログラミング的思考を育成することはできないか？</a:t>
            </a:r>
            <a:endParaRPr kumimoji="1" lang="ja-JP" altLang="en-US" sz="3200" b="1" dirty="0">
              <a:solidFill>
                <a:srgbClr val="0070C0"/>
              </a:solidFill>
              <a:latin typeface="メイリオ"/>
              <a:ea typeface="メイリオ"/>
            </a:endParaRPr>
          </a:p>
        </p:txBody>
      </p:sp>
      <p:pic>
        <p:nvPicPr>
          <p:cNvPr id="1178" name="図 8"/>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134255" y="3354301"/>
            <a:ext cx="4057745" cy="3503701"/>
          </a:xfrm>
          <a:prstGeom prst="rect">
            <a:avLst/>
          </a:prstGeom>
          <a:noFill/>
          <a:ln w="9525" cap="flat" cmpd="sng">
            <a:noFill/>
            <a:prstDash val="solid"/>
            <a:round/>
          </a:ln>
          <a:effectLst>
            <a:glow>
              <a:sysClr val="windowText" lastClr="000000"/>
            </a:glow>
            <a:softEdge rad="112522"/>
          </a:effectLst>
        </p:spPr>
      </p:pic>
      <p:sp>
        <p:nvSpPr>
          <p:cNvPr id="1179" name="正方形/長方形 228"/>
          <p:cNvSpPr/>
          <p:nvPr/>
        </p:nvSpPr>
        <p:spPr>
          <a:xfrm>
            <a:off x="1330065" y="1353324"/>
            <a:ext cx="9621689" cy="877463"/>
          </a:xfrm>
          <a:prstGeom prst="rect">
            <a:avLst/>
          </a:prstGeom>
          <a:solidFill>
            <a:srgbClr val="FECC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66700" algn="l">
              <a:spcAft>
                <a:spcPts val="0"/>
              </a:spcAft>
            </a:pPr>
            <a:r>
              <a:rPr lang="ja-JP" altLang="en-US" sz="1200" b="1" kern="100" dirty="0">
                <a:solidFill>
                  <a:srgbClr val="000000"/>
                </a:solidFill>
                <a:effectLst/>
                <a:ea typeface="HG丸ｺﾞｼｯｸM-PRO" panose="020F0600000000000000" pitchFamily="50" charset="-128"/>
                <a:cs typeface="Times New Roman" panose="02020603050405020304" pitchFamily="18" charset="0"/>
              </a:rPr>
              <a:t>　</a:t>
            </a:r>
            <a:r>
              <a:rPr lang="ja-JP" sz="2400" b="1" kern="100" dirty="0">
                <a:solidFill>
                  <a:srgbClr val="000000"/>
                </a:solidFill>
                <a:effectLst/>
                <a:ea typeface="HG丸ｺﾞｼｯｸM-PRO" panose="020F0600000000000000" pitchFamily="50" charset="-128"/>
                <a:cs typeface="Times New Roman" panose="02020603050405020304" pitchFamily="18" charset="0"/>
              </a:rPr>
              <a:t>学習指導要領に示されてはいないが、学習指導要領に示される</a:t>
            </a:r>
            <a:endParaRPr lang="ja-JP" sz="1100" kern="100" dirty="0">
              <a:effectLst/>
              <a:ea typeface="ＭＳ 明朝" panose="02020609040205080304" pitchFamily="17" charset="-128"/>
              <a:cs typeface="Times New Roman" panose="02020603050405020304" pitchFamily="18" charset="0"/>
            </a:endParaRPr>
          </a:p>
          <a:p>
            <a:pPr marL="266700" algn="l">
              <a:spcAft>
                <a:spcPts val="0"/>
              </a:spcAft>
            </a:pPr>
            <a:r>
              <a:rPr lang="ja-JP" sz="2400" b="1" kern="100" dirty="0">
                <a:solidFill>
                  <a:srgbClr val="000000"/>
                </a:solidFill>
                <a:effectLst/>
                <a:ea typeface="HG丸ｺﾞｼｯｸM-PRO" panose="020F0600000000000000" pitchFamily="50" charset="-128"/>
                <a:cs typeface="Times New Roman" panose="02020603050405020304" pitchFamily="18" charset="0"/>
              </a:rPr>
              <a:t>  各教科等の内容を指導する中で実施するもの</a:t>
            </a:r>
            <a:endParaRPr lang="ja-JP" sz="2000" b="1" kern="100" dirty="0">
              <a:solidFill>
                <a:srgbClr val="000000"/>
              </a:solidFill>
              <a:effectLst/>
              <a:ea typeface="HG丸ｺﾞｼｯｸM-PRO" panose="020F0600000000000000" pitchFamily="50" charset="-128"/>
              <a:cs typeface="Times New Roman" panose="02020603050405020304" pitchFamily="18" charset="0"/>
            </a:endParaRPr>
          </a:p>
        </p:txBody>
      </p:sp>
      <p:sp>
        <p:nvSpPr>
          <p:cNvPr id="1180" name="円/楕円 229"/>
          <p:cNvSpPr/>
          <p:nvPr/>
        </p:nvSpPr>
        <p:spPr>
          <a:xfrm>
            <a:off x="989342" y="1372840"/>
            <a:ext cx="847021" cy="877463"/>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08000" rIns="0" bIns="0" numCol="1" spcCol="0" rtlCol="0" fromWordArt="0" anchor="ctr" anchorCtr="0" forceAA="0" compatLnSpc="1">
            <a:prstTxWarp prst="textNoShape">
              <a:avLst/>
            </a:prstTxWarp>
            <a:noAutofit/>
          </a:bodyPr>
          <a:lstStyle/>
          <a:p>
            <a:pPr algn="ctr">
              <a:lnSpc>
                <a:spcPts val="2600"/>
              </a:lnSpc>
              <a:spcAft>
                <a:spcPts val="0"/>
              </a:spcAft>
            </a:pPr>
            <a:r>
              <a:rPr lang="en-US" sz="4000" kern="100" dirty="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B</a:t>
            </a:r>
            <a:endParaRPr lang="ja-JP" sz="1200" kern="100" dirty="0">
              <a:effectLst/>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31576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6"/>
                                        </p:tgtEl>
                                        <p:attrNameLst>
                                          <p:attrName>style.visibility</p:attrName>
                                        </p:attrNameLst>
                                      </p:cBhvr>
                                      <p:to>
                                        <p:strVal val="visible"/>
                                      </p:to>
                                    </p:set>
                                    <p:animEffect transition="in" filter="fade">
                                      <p:cBhvr>
                                        <p:cTn id="7" dur="500"/>
                                        <p:tgtEl>
                                          <p:spTgt spid="117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75"/>
                                        </p:tgtEl>
                                        <p:attrNameLst>
                                          <p:attrName>style.visibility</p:attrName>
                                        </p:attrNameLst>
                                      </p:cBhvr>
                                      <p:to>
                                        <p:strVal val="visible"/>
                                      </p:to>
                                    </p:set>
                                    <p:animEffect transition="in" filter="fade">
                                      <p:cBhvr>
                                        <p:cTn id="11" dur="500"/>
                                        <p:tgtEl>
                                          <p:spTgt spid="117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78"/>
                                        </p:tgtEl>
                                        <p:attrNameLst>
                                          <p:attrName>style.visibility</p:attrName>
                                        </p:attrNameLst>
                                      </p:cBhvr>
                                      <p:to>
                                        <p:strVal val="visible"/>
                                      </p:to>
                                    </p:set>
                                    <p:animEffect transition="in" filter="fade">
                                      <p:cBhvr>
                                        <p:cTn id="15" dur="500"/>
                                        <p:tgtEl>
                                          <p:spTgt spid="117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77"/>
                                        </p:tgtEl>
                                        <p:attrNameLst>
                                          <p:attrName>style.visibility</p:attrName>
                                        </p:attrNameLst>
                                      </p:cBhvr>
                                      <p:to>
                                        <p:strVal val="visible"/>
                                      </p:to>
                                    </p:set>
                                    <p:animEffect transition="in" filter="fade">
                                      <p:cBhvr>
                                        <p:cTn id="20" dur="500"/>
                                        <p:tgtEl>
                                          <p:spTgt spid="1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767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 name="テキスト ボックス 4"/>
          <p:cNvSpPr txBox="1"/>
          <p:nvPr/>
        </p:nvSpPr>
        <p:spPr>
          <a:xfrm>
            <a:off x="5723" y="0"/>
            <a:ext cx="11136085" cy="830104"/>
          </a:xfrm>
          <a:prstGeom prst="rect">
            <a:avLst/>
          </a:prstGeom>
          <a:noFill/>
        </p:spPr>
        <p:txBody>
          <a:bodyPr wrap="square" rtlCol="0">
            <a:spAutoFit/>
          </a:bodyPr>
          <a:lstStyle/>
          <a:p>
            <a:r>
              <a:rPr kumimoji="1" lang="ja-JP" altLang="en-US" sz="4800" b="1" dirty="0">
                <a:solidFill>
                  <a:srgbClr val="008023"/>
                </a:solidFill>
                <a:latin typeface="メイリオ"/>
                <a:ea typeface="メイリオ"/>
              </a:rPr>
              <a:t>３．研究経過</a:t>
            </a:r>
            <a:endParaRPr b="1">
              <a:solidFill>
                <a:srgbClr val="008023"/>
              </a:solidFill>
              <a:latin typeface="メイリオ"/>
              <a:ea typeface="メイリオ"/>
            </a:endParaRPr>
          </a:p>
        </p:txBody>
      </p:sp>
      <p:pic>
        <p:nvPicPr>
          <p:cNvPr id="1189" name="図 20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723" y="1646535"/>
            <a:ext cx="4277179" cy="3197678"/>
          </a:xfrm>
          <a:prstGeom prst="rect">
            <a:avLst/>
          </a:prstGeom>
        </p:spPr>
      </p:pic>
      <p:pic>
        <p:nvPicPr>
          <p:cNvPr id="1190" name="図 19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1153" y="3713978"/>
            <a:ext cx="4192028" cy="3144022"/>
          </a:xfrm>
          <a:prstGeom prst="rect">
            <a:avLst/>
          </a:prstGeom>
        </p:spPr>
      </p:pic>
      <p:sp>
        <p:nvSpPr>
          <p:cNvPr id="1191" name="正方形/長方形 201"/>
          <p:cNvSpPr/>
          <p:nvPr/>
        </p:nvSpPr>
        <p:spPr>
          <a:xfrm>
            <a:off x="1187573" y="627091"/>
            <a:ext cx="9621689" cy="877463"/>
          </a:xfrm>
          <a:prstGeom prst="rect">
            <a:avLst/>
          </a:prstGeom>
          <a:solidFill>
            <a:srgbClr val="FECC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66700" algn="l">
              <a:spcAft>
                <a:spcPts val="0"/>
              </a:spcAft>
            </a:pPr>
            <a:r>
              <a:rPr lang="ja-JP" altLang="en-US" sz="1200" b="1" kern="100" dirty="0">
                <a:solidFill>
                  <a:srgbClr val="000000"/>
                </a:solidFill>
                <a:effectLst/>
                <a:ea typeface="HG丸ｺﾞｼｯｸM-PRO" panose="020F0600000000000000" pitchFamily="50" charset="-128"/>
                <a:cs typeface="Times New Roman" panose="02020603050405020304" pitchFamily="18" charset="0"/>
              </a:rPr>
              <a:t>　</a:t>
            </a:r>
            <a:r>
              <a:rPr lang="ja-JP" sz="2400" b="1" kern="100" dirty="0">
                <a:solidFill>
                  <a:srgbClr val="000000"/>
                </a:solidFill>
                <a:effectLst/>
                <a:ea typeface="HG丸ｺﾞｼｯｸM-PRO" panose="020F0600000000000000" pitchFamily="50" charset="-128"/>
                <a:cs typeface="Times New Roman" panose="02020603050405020304" pitchFamily="18" charset="0"/>
              </a:rPr>
              <a:t>学習指導要領に示されてはいないが、学習指導要領に示される</a:t>
            </a:r>
            <a:endParaRPr lang="ja-JP" sz="1100" kern="100" dirty="0">
              <a:effectLst/>
              <a:ea typeface="ＭＳ 明朝" panose="02020609040205080304" pitchFamily="17" charset="-128"/>
              <a:cs typeface="Times New Roman" panose="02020603050405020304" pitchFamily="18" charset="0"/>
            </a:endParaRPr>
          </a:p>
          <a:p>
            <a:pPr marL="266700" algn="l">
              <a:spcAft>
                <a:spcPts val="0"/>
              </a:spcAft>
            </a:pPr>
            <a:r>
              <a:rPr lang="ja-JP" sz="2400" b="1" kern="100" dirty="0">
                <a:solidFill>
                  <a:srgbClr val="000000"/>
                </a:solidFill>
                <a:effectLst/>
                <a:ea typeface="HG丸ｺﾞｼｯｸM-PRO" panose="020F0600000000000000" pitchFamily="50" charset="-128"/>
                <a:cs typeface="Times New Roman" panose="02020603050405020304" pitchFamily="18" charset="0"/>
              </a:rPr>
              <a:t>  各教科等の内容を指導する中で実施するもの</a:t>
            </a:r>
            <a:endParaRPr lang="ja-JP" sz="2000" b="1" kern="100" dirty="0">
              <a:solidFill>
                <a:srgbClr val="000000"/>
              </a:solidFill>
              <a:effectLst/>
              <a:ea typeface="HG丸ｺﾞｼｯｸM-PRO" panose="020F0600000000000000" pitchFamily="50" charset="-128"/>
              <a:cs typeface="Times New Roman" panose="02020603050405020304" pitchFamily="18" charset="0"/>
            </a:endParaRPr>
          </a:p>
        </p:txBody>
      </p:sp>
      <p:sp>
        <p:nvSpPr>
          <p:cNvPr id="1192" name="円/楕円 202"/>
          <p:cNvSpPr/>
          <p:nvPr/>
        </p:nvSpPr>
        <p:spPr>
          <a:xfrm>
            <a:off x="846850" y="627091"/>
            <a:ext cx="847021" cy="877463"/>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08000" rIns="0" bIns="0" numCol="1" spcCol="0" rtlCol="0" fromWordArt="0" anchor="ctr" anchorCtr="0" forceAA="0" compatLnSpc="1">
            <a:prstTxWarp prst="textNoShape">
              <a:avLst/>
            </a:prstTxWarp>
            <a:noAutofit/>
          </a:bodyPr>
          <a:lstStyle/>
          <a:p>
            <a:pPr algn="ctr">
              <a:lnSpc>
                <a:spcPts val="2600"/>
              </a:lnSpc>
              <a:spcAft>
                <a:spcPts val="0"/>
              </a:spcAft>
            </a:pPr>
            <a:r>
              <a:rPr lang="en-US" sz="4000" kern="100" dirty="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B</a:t>
            </a:r>
            <a:endParaRPr lang="ja-JP" sz="1200" kern="100" dirty="0">
              <a:effectLst/>
              <a:ea typeface="ＭＳ 明朝" panose="02020609040205080304" pitchFamily="17" charset="-128"/>
              <a:cs typeface="Times New Roman" panose="02020603050405020304" pitchFamily="18" charset="0"/>
            </a:endParaRPr>
          </a:p>
        </p:txBody>
      </p:sp>
      <p:pic>
        <p:nvPicPr>
          <p:cNvPr id="1193" name="図 20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83266" y="1627018"/>
            <a:ext cx="4747158" cy="2681265"/>
          </a:xfrm>
          <a:prstGeom prst="rect">
            <a:avLst/>
          </a:prstGeom>
        </p:spPr>
      </p:pic>
    </p:spTree>
    <p:extLst>
      <p:ext uri="{BB962C8B-B14F-4D97-AF65-F5344CB8AC3E}">
        <p14:creationId xmlns:p14="http://schemas.microsoft.com/office/powerpoint/2010/main" val="231576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89"/>
                                        </p:tgtEl>
                                        <p:attrNameLst>
                                          <p:attrName>style.visibility</p:attrName>
                                        </p:attrNameLst>
                                      </p:cBhvr>
                                      <p:to>
                                        <p:strVal val="visible"/>
                                      </p:to>
                                    </p:set>
                                    <p:animEffect transition="in" filter="fade">
                                      <p:cBhvr>
                                        <p:cTn id="7" dur="500"/>
                                        <p:tgtEl>
                                          <p:spTgt spid="118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90"/>
                                        </p:tgtEl>
                                        <p:attrNameLst>
                                          <p:attrName>style.visibility</p:attrName>
                                        </p:attrNameLst>
                                      </p:cBhvr>
                                      <p:to>
                                        <p:strVal val="visible"/>
                                      </p:to>
                                    </p:set>
                                    <p:animEffect transition="in" filter="fade">
                                      <p:cBhvr>
                                        <p:cTn id="11" dur="500"/>
                                        <p:tgtEl>
                                          <p:spTgt spid="119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93"/>
                                        </p:tgtEl>
                                        <p:attrNameLst>
                                          <p:attrName>style.visibility</p:attrName>
                                        </p:attrNameLst>
                                      </p:cBhvr>
                                      <p:to>
                                        <p:strVal val="visible"/>
                                      </p:to>
                                    </p:set>
                                    <p:animEffect transition="in" filter="fade">
                                      <p:cBhvr>
                                        <p:cTn id="15" dur="500"/>
                                        <p:tgtEl>
                                          <p:spTgt spid="1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 name="テキスト ボックス 4"/>
          <p:cNvSpPr txBox="1"/>
          <p:nvPr/>
        </p:nvSpPr>
        <p:spPr>
          <a:xfrm>
            <a:off x="0" y="0"/>
            <a:ext cx="4356415" cy="830104"/>
          </a:xfrm>
          <a:prstGeom prst="rect">
            <a:avLst/>
          </a:prstGeom>
          <a:noFill/>
        </p:spPr>
        <p:txBody>
          <a:bodyPr wrap="square" rtlCol="0">
            <a:spAutoFit/>
          </a:bodyPr>
          <a:lstStyle/>
          <a:p>
            <a:r>
              <a:rPr kumimoji="1" lang="ja-JP" altLang="en-US" sz="4800" b="1" dirty="0">
                <a:solidFill>
                  <a:srgbClr val="008023"/>
                </a:solidFill>
                <a:latin typeface="メイリオ"/>
                <a:ea typeface="メイリオ"/>
              </a:rPr>
              <a:t>３．研究経過</a:t>
            </a:r>
            <a:endParaRPr b="1">
              <a:solidFill>
                <a:srgbClr val="008023"/>
              </a:solidFill>
              <a:latin typeface="メイリオ"/>
              <a:ea typeface="メイリオ"/>
            </a:endParaRPr>
          </a:p>
        </p:txBody>
      </p:sp>
      <p:sp>
        <p:nvSpPr>
          <p:cNvPr id="1197" name="テキスト ボックス 3"/>
          <p:cNvSpPr txBox="1"/>
          <p:nvPr/>
        </p:nvSpPr>
        <p:spPr>
          <a:xfrm>
            <a:off x="262634" y="830104"/>
            <a:ext cx="11703857" cy="4215646"/>
          </a:xfrm>
          <a:prstGeom prst="rect">
            <a:avLst/>
          </a:prstGeom>
          <a:solidFill>
            <a:srgbClr val="A0FFFF"/>
          </a:solidFill>
          <a:ln>
            <a:solidFill>
              <a:schemeClr val="tx1"/>
            </a:solidFill>
          </a:ln>
        </p:spPr>
        <p:txBody>
          <a:bodyPr wrap="square" rtlCol="0">
            <a:spAutoFit/>
          </a:bodyPr>
          <a:lstStyle/>
          <a:p>
            <a:r>
              <a:rPr lang="ja-JP" altLang="en-US" sz="4000" b="1" dirty="0">
                <a:solidFill>
                  <a:srgbClr val="002060"/>
                </a:solidFill>
                <a:latin typeface="メイリオ"/>
                <a:ea typeface="メイリオ"/>
              </a:rPr>
              <a:t>成果</a:t>
            </a:r>
            <a:endParaRPr lang="ja-JP" altLang="en-US" sz="3600" b="1" dirty="0">
              <a:solidFill>
                <a:srgbClr val="002060"/>
              </a:solidFill>
              <a:latin typeface="メイリオ"/>
              <a:ea typeface="メイリオ"/>
            </a:endParaRPr>
          </a:p>
          <a:p>
            <a:r>
              <a:rPr lang="ja-JP" altLang="en-US" sz="3600" dirty="0">
                <a:latin typeface="メイリオ"/>
                <a:ea typeface="メイリオ"/>
              </a:rPr>
              <a:t>　・</a:t>
            </a:r>
            <a:r>
              <a:rPr lang="ja-JP" altLang="en-US" sz="3200" dirty="0">
                <a:latin typeface="メイリオ"/>
                <a:ea typeface="メイリオ"/>
              </a:rPr>
              <a:t>Ｂ分類（アンプラグド）の学習でプログラミング的思考　　</a:t>
            </a:r>
          </a:p>
          <a:p>
            <a:r>
              <a:rPr lang="ja-JP" altLang="en-US" sz="3200" dirty="0">
                <a:latin typeface="メイリオ"/>
                <a:ea typeface="メイリオ"/>
              </a:rPr>
              <a:t>　　を活用した授業を行うことができた。</a:t>
            </a:r>
          </a:p>
          <a:p>
            <a:endParaRPr lang="ja-JP" altLang="en-US" sz="3200" dirty="0">
              <a:latin typeface="メイリオ"/>
              <a:ea typeface="メイリオ"/>
            </a:endParaRPr>
          </a:p>
          <a:p>
            <a:r>
              <a:rPr lang="en-US" altLang="ja-JP" sz="3200" dirty="0">
                <a:latin typeface="メイリオ"/>
                <a:ea typeface="メイリオ"/>
              </a:rPr>
              <a:t>　・</a:t>
            </a:r>
            <a:r>
              <a:rPr lang="ja-JP" altLang="en-US" sz="3200" dirty="0">
                <a:latin typeface="メイリオ"/>
                <a:ea typeface="メイリオ"/>
              </a:rPr>
              <a:t>Ｂ分類の授業における</a:t>
            </a:r>
            <a:r>
              <a:rPr lang="ja-JP" altLang="en-US" sz="3200" dirty="0">
                <a:solidFill>
                  <a:srgbClr val="FF0000"/>
                </a:solidFill>
                <a:latin typeface="メイリオ"/>
                <a:ea typeface="メイリオ"/>
              </a:rPr>
              <a:t>留意点</a:t>
            </a:r>
            <a:r>
              <a:rPr lang="ja-JP" altLang="en-US" sz="3200" dirty="0">
                <a:latin typeface="メイリオ"/>
                <a:ea typeface="メイリオ"/>
              </a:rPr>
              <a:t>が分かった。</a:t>
            </a:r>
            <a:endParaRPr lang="ja-JP" altLang="en-US" sz="3200" dirty="0">
              <a:solidFill>
                <a:srgbClr val="0070C0"/>
              </a:solidFill>
              <a:latin typeface="メイリオ"/>
              <a:ea typeface="メイリオ"/>
            </a:endParaRPr>
          </a:p>
          <a:p>
            <a:r>
              <a:rPr kumimoji="1" lang="ja-JP" altLang="en-US" sz="3200" dirty="0">
                <a:latin typeface="メイリオ"/>
                <a:ea typeface="メイリオ"/>
              </a:rPr>
              <a:t>　　</a:t>
            </a:r>
            <a:r>
              <a:rPr kumimoji="1" lang="ja-JP" altLang="en-US" sz="3200" u="none" dirty="0">
                <a:solidFill>
                  <a:srgbClr val="FF0000"/>
                </a:solidFill>
                <a:latin typeface="メイリオ"/>
                <a:ea typeface="メイリオ"/>
              </a:rPr>
              <a:t>①</a:t>
            </a:r>
            <a:r>
              <a:rPr kumimoji="1" lang="ja-JP" altLang="en-US" sz="3200" u="sng" dirty="0">
                <a:latin typeface="メイリオ"/>
                <a:ea typeface="メイリオ"/>
              </a:rPr>
              <a:t>教科の目標を達成することが第一である。</a:t>
            </a:r>
            <a:endParaRPr lang="ja-JP" altLang="en-US" sz="3200" u="sng" dirty="0">
              <a:latin typeface="メイリオ"/>
              <a:ea typeface="メイリオ"/>
            </a:endParaRPr>
          </a:p>
          <a:p>
            <a:r>
              <a:rPr kumimoji="1" lang="ja-JP" altLang="en-US" sz="3200" u="none" dirty="0">
                <a:latin typeface="メイリオ"/>
                <a:ea typeface="メイリオ"/>
              </a:rPr>
              <a:t>　　</a:t>
            </a:r>
            <a:r>
              <a:rPr kumimoji="1" lang="ja-JP" altLang="en-US" sz="3200" u="none" dirty="0">
                <a:solidFill>
                  <a:srgbClr val="FF0000"/>
                </a:solidFill>
                <a:latin typeface="メイリオ"/>
                <a:ea typeface="メイリオ"/>
              </a:rPr>
              <a:t>②</a:t>
            </a:r>
            <a:r>
              <a:rPr kumimoji="1" lang="ja-JP" altLang="en-US" sz="3200" u="sng" dirty="0">
                <a:solidFill>
                  <a:schemeClr val="tx1"/>
                </a:solidFill>
                <a:latin typeface="メイリオ"/>
                <a:ea typeface="メイリオ"/>
              </a:rPr>
              <a:t>プログラミング教育に合うものと合わないものがある。</a:t>
            </a:r>
          </a:p>
          <a:p>
            <a:r>
              <a:rPr kumimoji="1" lang="ja-JP" altLang="en-US" sz="3200" dirty="0">
                <a:latin typeface="メイリオ"/>
                <a:ea typeface="メイリオ"/>
              </a:rPr>
              <a:t>　　</a:t>
            </a:r>
            <a:r>
              <a:rPr kumimoji="1" lang="ja-JP" altLang="en-US" sz="3200" dirty="0">
                <a:solidFill>
                  <a:srgbClr val="FF0000"/>
                </a:solidFill>
                <a:latin typeface="メイリオ"/>
                <a:ea typeface="メイリオ"/>
              </a:rPr>
              <a:t>③</a:t>
            </a:r>
            <a:r>
              <a:rPr kumimoji="1" lang="ja-JP" altLang="en-US" sz="3200" u="sng" dirty="0">
                <a:latin typeface="メイリオ"/>
                <a:ea typeface="メイリオ"/>
              </a:rPr>
              <a:t>コンピュータとのつながりを考える。</a:t>
            </a:r>
            <a:endParaRPr lang="ja-JP" altLang="en-US" sz="3200" u="sng" dirty="0">
              <a:latin typeface="メイリオ"/>
              <a:ea typeface="メイリオ"/>
            </a:endParaRPr>
          </a:p>
        </p:txBody>
      </p:sp>
      <p:sp>
        <p:nvSpPr>
          <p:cNvPr id="1198" name="テキスト ボックス 197"/>
          <p:cNvSpPr txBox="1"/>
          <p:nvPr/>
        </p:nvSpPr>
        <p:spPr>
          <a:xfrm>
            <a:off x="262672" y="5074288"/>
            <a:ext cx="11699318" cy="1691878"/>
          </a:xfrm>
          <a:prstGeom prst="rect">
            <a:avLst/>
          </a:prstGeom>
          <a:solidFill>
            <a:srgbClr val="FFE9E9"/>
          </a:solidFill>
          <a:ln>
            <a:solidFill>
              <a:schemeClr val="tx1"/>
            </a:solidFill>
          </a:ln>
        </p:spPr>
        <p:txBody>
          <a:bodyPr wrap="square" rtlCol="0">
            <a:spAutoFit/>
          </a:bodyPr>
          <a:lstStyle/>
          <a:p>
            <a:r>
              <a:rPr lang="ja-JP" altLang="en-US" sz="4000" b="1" dirty="0">
                <a:solidFill>
                  <a:srgbClr val="FF0000"/>
                </a:solidFill>
                <a:latin typeface="メイリオ"/>
                <a:ea typeface="メイリオ"/>
              </a:rPr>
              <a:t>課題</a:t>
            </a:r>
            <a:endParaRPr lang="ja-JP" altLang="en-US" sz="3200" b="1" dirty="0">
              <a:solidFill>
                <a:srgbClr val="FF0000"/>
              </a:solidFill>
              <a:latin typeface="メイリオ"/>
              <a:ea typeface="メイリオ"/>
            </a:endParaRPr>
          </a:p>
          <a:p>
            <a:r>
              <a:rPr lang="ja-JP" altLang="en-US" sz="3200" dirty="0">
                <a:solidFill>
                  <a:schemeClr val="tx1"/>
                </a:solidFill>
                <a:latin typeface="メイリオ"/>
                <a:ea typeface="メイリオ"/>
              </a:rPr>
              <a:t>　・児童に身に付けさせたい力、系統性が不明確だった。</a:t>
            </a:r>
          </a:p>
          <a:p>
            <a:r>
              <a:rPr lang="ja-JP" altLang="en-US" sz="3200" dirty="0">
                <a:solidFill>
                  <a:schemeClr val="tx1"/>
                </a:solidFill>
                <a:latin typeface="メイリオ"/>
                <a:ea typeface="メイリオ"/>
              </a:rPr>
              <a:t>　・どの授業で活用できるか試行錯誤が必要だった。</a:t>
            </a:r>
          </a:p>
        </p:txBody>
      </p:sp>
      <p:pic>
        <p:nvPicPr>
          <p:cNvPr id="1199" name="図 28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380350" y="1973738"/>
            <a:ext cx="2280627" cy="1928378"/>
          </a:xfrm>
          <a:prstGeom prst="rect">
            <a:avLst/>
          </a:prstGeom>
          <a:noFill/>
          <a:ln w="9525" cap="flat" cmpd="sng">
            <a:noFill/>
            <a:prstDash val="solid"/>
            <a:round/>
          </a:ln>
          <a:effectLst>
            <a:glow>
              <a:sysClr val="windowText" lastClr="000000"/>
            </a:glow>
            <a:softEdge rad="112522"/>
          </a:effectLst>
        </p:spPr>
      </p:pic>
      <p:pic>
        <p:nvPicPr>
          <p:cNvPr id="1200" name="図 28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185544" y="1973529"/>
            <a:ext cx="2475535" cy="2027760"/>
          </a:xfrm>
          <a:prstGeom prst="rect">
            <a:avLst/>
          </a:prstGeom>
          <a:noFill/>
          <a:ln w="9525" cap="flat" cmpd="sng">
            <a:noFill/>
            <a:prstDash val="solid"/>
            <a:round/>
          </a:ln>
          <a:effectLst>
            <a:glow>
              <a:sysClr val="windowText" lastClr="000000"/>
            </a:glow>
            <a:softEdge rad="112522"/>
          </a:effectLst>
        </p:spPr>
      </p:pic>
      <p:sp>
        <p:nvSpPr>
          <p:cNvPr id="1201" name="テキスト 219"/>
          <p:cNvSpPr txBox="1"/>
          <p:nvPr/>
        </p:nvSpPr>
        <p:spPr>
          <a:xfrm>
            <a:off x="4165824" y="160368"/>
            <a:ext cx="5674179" cy="522327"/>
          </a:xfrm>
          <a:prstGeom prst="rect">
            <a:avLst/>
          </a:prstGeom>
          <a:noFill/>
        </p:spPr>
        <p:txBody>
          <a:bodyPr wrap="square">
            <a:spAutoFit/>
          </a:bodyPr>
          <a:lstStyle/>
          <a:p>
            <a:pPr>
              <a:defRPr lang="ja-JP" altLang="en-US"/>
            </a:pPr>
            <a:r>
              <a:rPr lang="ja-JP" altLang="en-US" sz="2800" b="1"/>
              <a:t>【１年目の成果と課題】</a:t>
            </a:r>
            <a:endParaRPr lang="ja-JP" altLang="en-US" b="1"/>
          </a:p>
        </p:txBody>
      </p:sp>
    </p:spTree>
    <p:extLst>
      <p:ext uri="{BB962C8B-B14F-4D97-AF65-F5344CB8AC3E}">
        <p14:creationId xmlns:p14="http://schemas.microsoft.com/office/powerpoint/2010/main" val="128693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7">
                                            <p:txEl>
                                              <p:pRg st="1" end="1"/>
                                            </p:txEl>
                                          </p:spTgt>
                                        </p:tgtEl>
                                        <p:attrNameLst>
                                          <p:attrName>style.visibility</p:attrName>
                                        </p:attrNameLst>
                                      </p:cBhvr>
                                      <p:to>
                                        <p:strVal val="visible"/>
                                      </p:to>
                                    </p:set>
                                    <p:animEffect transition="in" filter="fade">
                                      <p:cBhvr>
                                        <p:cTn id="7" dur="500"/>
                                        <p:tgtEl>
                                          <p:spTgt spid="119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97">
                                            <p:txEl>
                                              <p:pRg st="2" end="2"/>
                                            </p:txEl>
                                          </p:spTgt>
                                        </p:tgtEl>
                                        <p:attrNameLst>
                                          <p:attrName>style.visibility</p:attrName>
                                        </p:attrNameLst>
                                      </p:cBhvr>
                                      <p:to>
                                        <p:strVal val="visible"/>
                                      </p:to>
                                    </p:set>
                                    <p:animEffect transition="in" filter="fade">
                                      <p:cBhvr>
                                        <p:cTn id="10" dur="500"/>
                                        <p:tgtEl>
                                          <p:spTgt spid="119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97">
                                            <p:txEl>
                                              <p:pRg st="4" end="4"/>
                                            </p:txEl>
                                          </p:spTgt>
                                        </p:tgtEl>
                                        <p:attrNameLst>
                                          <p:attrName>style.visibility</p:attrName>
                                        </p:attrNameLst>
                                      </p:cBhvr>
                                      <p:to>
                                        <p:strVal val="visible"/>
                                      </p:to>
                                    </p:set>
                                    <p:animEffect transition="in" filter="fade">
                                      <p:cBhvr>
                                        <p:cTn id="15" dur="500"/>
                                        <p:tgtEl>
                                          <p:spTgt spid="1197">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97">
                                            <p:txEl>
                                              <p:pRg st="5" end="5"/>
                                            </p:txEl>
                                          </p:spTgt>
                                        </p:tgtEl>
                                        <p:attrNameLst>
                                          <p:attrName>style.visibility</p:attrName>
                                        </p:attrNameLst>
                                      </p:cBhvr>
                                      <p:to>
                                        <p:strVal val="visible"/>
                                      </p:to>
                                    </p:set>
                                    <p:animEffect transition="in" filter="fade">
                                      <p:cBhvr>
                                        <p:cTn id="20" dur="500"/>
                                        <p:tgtEl>
                                          <p:spTgt spid="1197">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97">
                                            <p:txEl>
                                              <p:pRg st="6" end="6"/>
                                            </p:txEl>
                                          </p:spTgt>
                                        </p:tgtEl>
                                        <p:attrNameLst>
                                          <p:attrName>style.visibility</p:attrName>
                                        </p:attrNameLst>
                                      </p:cBhvr>
                                      <p:to>
                                        <p:strVal val="visible"/>
                                      </p:to>
                                    </p:set>
                                    <p:animEffect transition="in" filter="fade">
                                      <p:cBhvr>
                                        <p:cTn id="25" dur="500"/>
                                        <p:tgtEl>
                                          <p:spTgt spid="1197">
                                            <p:txEl>
                                              <p:pRg st="6" end="6"/>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199"/>
                                        </p:tgtEl>
                                        <p:attrNameLst>
                                          <p:attrName>style.visibility</p:attrName>
                                        </p:attrNameLst>
                                      </p:cBhvr>
                                      <p:to>
                                        <p:strVal val="visible"/>
                                      </p:to>
                                    </p:set>
                                    <p:animEffect transition="in" filter="fade">
                                      <p:cBhvr>
                                        <p:cTn id="29" dur="2000">
                                          <p:stCondLst>
                                            <p:cond delay="0"/>
                                          </p:stCondLst>
                                        </p:cTn>
                                        <p:tgtEl>
                                          <p:spTgt spid="119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97">
                                            <p:txEl>
                                              <p:pRg st="7" end="7"/>
                                            </p:txEl>
                                          </p:spTgt>
                                        </p:tgtEl>
                                        <p:attrNameLst>
                                          <p:attrName>style.visibility</p:attrName>
                                        </p:attrNameLst>
                                      </p:cBhvr>
                                      <p:to>
                                        <p:strVal val="visible"/>
                                      </p:to>
                                    </p:set>
                                    <p:animEffect transition="in" filter="fade">
                                      <p:cBhvr>
                                        <p:cTn id="34" dur="500"/>
                                        <p:tgtEl>
                                          <p:spTgt spid="1197">
                                            <p:txEl>
                                              <p:pRg st="7" end="7"/>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200"/>
                                        </p:tgtEl>
                                        <p:attrNameLst>
                                          <p:attrName>style.visibility</p:attrName>
                                        </p:attrNameLst>
                                      </p:cBhvr>
                                      <p:to>
                                        <p:strVal val="visible"/>
                                      </p:to>
                                    </p:set>
                                    <p:animEffect transition="in" filter="fade">
                                      <p:cBhvr>
                                        <p:cTn id="38" dur="2000">
                                          <p:stCondLst>
                                            <p:cond delay="0"/>
                                          </p:stCondLst>
                                        </p:cTn>
                                        <p:tgtEl>
                                          <p:spTgt spid="120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98"/>
                                        </p:tgtEl>
                                        <p:attrNameLst>
                                          <p:attrName>style.visibility</p:attrName>
                                        </p:attrNameLst>
                                      </p:cBhvr>
                                      <p:to>
                                        <p:strVal val="visible"/>
                                      </p:to>
                                    </p:set>
                                    <p:animEffect transition="in" filter="fade">
                                      <p:cBhvr>
                                        <p:cTn id="43" dur="500"/>
                                        <p:tgtEl>
                                          <p:spTgt spid="119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198">
                                            <p:txEl>
                                              <p:pRg st="1" end="1"/>
                                            </p:txEl>
                                          </p:spTgt>
                                        </p:tgtEl>
                                        <p:attrNameLst>
                                          <p:attrName>style.visibility</p:attrName>
                                        </p:attrNameLst>
                                      </p:cBhvr>
                                      <p:to>
                                        <p:strVal val="visible"/>
                                      </p:to>
                                    </p:set>
                                    <p:animEffect transition="in" filter="fade">
                                      <p:cBhvr>
                                        <p:cTn id="48" dur="500"/>
                                        <p:tgtEl>
                                          <p:spTgt spid="1198">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198">
                                            <p:txEl>
                                              <p:pRg st="2" end="2"/>
                                            </p:txEl>
                                          </p:spTgt>
                                        </p:tgtEl>
                                        <p:attrNameLst>
                                          <p:attrName>style.visibility</p:attrName>
                                        </p:attrNameLst>
                                      </p:cBhvr>
                                      <p:to>
                                        <p:strVal val="visible"/>
                                      </p:to>
                                    </p:set>
                                    <p:animEffect transition="in" filter="fade">
                                      <p:cBhvr>
                                        <p:cTn id="53" dur="500"/>
                                        <p:tgtEl>
                                          <p:spTgt spid="11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3" name="テキスト ボックス 2"/>
          <p:cNvSpPr txBox="1"/>
          <p:nvPr/>
        </p:nvSpPr>
        <p:spPr>
          <a:xfrm>
            <a:off x="432227" y="830104"/>
            <a:ext cx="9561248" cy="522327"/>
          </a:xfrm>
          <a:prstGeom prst="rect">
            <a:avLst/>
          </a:prstGeom>
          <a:noFill/>
        </p:spPr>
        <p:txBody>
          <a:bodyPr wrap="square" rtlCol="0">
            <a:spAutoFit/>
          </a:bodyPr>
          <a:lstStyle/>
          <a:p>
            <a:r>
              <a:rPr lang="ja-JP" altLang="en-US" sz="2800" dirty="0">
                <a:latin typeface="メイリオ"/>
                <a:ea typeface="メイリオ"/>
              </a:rPr>
              <a:t> プログラミング教育で育む資質・能力系統表の作成</a:t>
            </a:r>
            <a:endParaRPr kumimoji="1" lang="ja-JP" altLang="en-US" sz="2800" dirty="0">
              <a:latin typeface="メイリオ"/>
              <a:ea typeface="メイリオ"/>
            </a:endParaRPr>
          </a:p>
        </p:txBody>
      </p:sp>
      <p:sp>
        <p:nvSpPr>
          <p:cNvPr id="1204" name="テキスト ボックス 3"/>
          <p:cNvSpPr txBox="1"/>
          <p:nvPr/>
        </p:nvSpPr>
        <p:spPr>
          <a:xfrm>
            <a:off x="0" y="0"/>
            <a:ext cx="11136085" cy="830104"/>
          </a:xfrm>
          <a:prstGeom prst="rect">
            <a:avLst/>
          </a:prstGeom>
          <a:noFill/>
        </p:spPr>
        <p:txBody>
          <a:bodyPr wrap="square" rtlCol="0">
            <a:spAutoFit/>
          </a:bodyPr>
          <a:lstStyle/>
          <a:p>
            <a:r>
              <a:rPr lang="ja-JP" altLang="en-US" sz="4800" b="1" dirty="0">
                <a:solidFill>
                  <a:srgbClr val="008023"/>
                </a:solidFill>
                <a:latin typeface="メイリオ"/>
                <a:ea typeface="メイリオ"/>
              </a:rPr>
              <a:t>３</a:t>
            </a:r>
            <a:r>
              <a:rPr kumimoji="1" lang="ja-JP" altLang="en-US" sz="4800" b="1" dirty="0">
                <a:solidFill>
                  <a:srgbClr val="008023"/>
                </a:solidFill>
                <a:latin typeface="メイリオ"/>
                <a:ea typeface="メイリオ"/>
              </a:rPr>
              <a:t>．研究経過</a:t>
            </a:r>
            <a:endParaRPr b="1">
              <a:solidFill>
                <a:srgbClr val="008023"/>
              </a:solidFill>
              <a:latin typeface="メイリオ"/>
              <a:ea typeface="メイリオ"/>
            </a:endParaRPr>
          </a:p>
        </p:txBody>
      </p:sp>
      <p:pic>
        <p:nvPicPr>
          <p:cNvPr id="1205" name="図 14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05778" y="1352766"/>
            <a:ext cx="11350414" cy="5504812"/>
          </a:xfrm>
          <a:prstGeom prst="rect">
            <a:avLst/>
          </a:prstGeom>
        </p:spPr>
      </p:pic>
    </p:spTree>
    <p:extLst>
      <p:ext uri="{BB962C8B-B14F-4D97-AF65-F5344CB8AC3E}">
        <p14:creationId xmlns:p14="http://schemas.microsoft.com/office/powerpoint/2010/main" val="2889058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7" name="テキスト ボックス 2"/>
          <p:cNvSpPr txBox="1"/>
          <p:nvPr/>
        </p:nvSpPr>
        <p:spPr>
          <a:xfrm>
            <a:off x="292154" y="697222"/>
            <a:ext cx="9561248" cy="522327"/>
          </a:xfrm>
          <a:prstGeom prst="rect">
            <a:avLst/>
          </a:prstGeom>
          <a:noFill/>
        </p:spPr>
        <p:txBody>
          <a:bodyPr wrap="square" rtlCol="0">
            <a:spAutoFit/>
          </a:bodyPr>
          <a:lstStyle/>
          <a:p>
            <a:r>
              <a:rPr lang="ja-JP" altLang="en-US" sz="2800" dirty="0">
                <a:latin typeface="メイリオ"/>
                <a:ea typeface="メイリオ"/>
              </a:rPr>
              <a:t>年間指導計画の作成</a:t>
            </a:r>
            <a:endParaRPr kumimoji="1" lang="ja-JP" altLang="en-US" sz="2800" dirty="0">
              <a:latin typeface="メイリオ"/>
              <a:ea typeface="メイリオ"/>
            </a:endParaRPr>
          </a:p>
        </p:txBody>
      </p:sp>
      <p:sp>
        <p:nvSpPr>
          <p:cNvPr id="1208" name="テキスト ボックス 3"/>
          <p:cNvSpPr txBox="1"/>
          <p:nvPr/>
        </p:nvSpPr>
        <p:spPr>
          <a:xfrm>
            <a:off x="0" y="0"/>
            <a:ext cx="11136085" cy="830104"/>
          </a:xfrm>
          <a:prstGeom prst="rect">
            <a:avLst/>
          </a:prstGeom>
          <a:noFill/>
        </p:spPr>
        <p:txBody>
          <a:bodyPr wrap="square" rtlCol="0">
            <a:spAutoFit/>
          </a:bodyPr>
          <a:lstStyle/>
          <a:p>
            <a:r>
              <a:rPr kumimoji="1" lang="ja-JP" altLang="en-US" sz="4800" b="1" dirty="0">
                <a:solidFill>
                  <a:srgbClr val="008023"/>
                </a:solidFill>
                <a:latin typeface="メイリオ"/>
                <a:ea typeface="メイリオ"/>
              </a:rPr>
              <a:t>３．研究経過</a:t>
            </a:r>
            <a:endParaRPr b="1">
              <a:solidFill>
                <a:srgbClr val="008023"/>
              </a:solidFill>
              <a:latin typeface="メイリオ"/>
              <a:ea typeface="メイリオ"/>
            </a:endParaRPr>
          </a:p>
        </p:txBody>
      </p:sp>
      <p:pic>
        <p:nvPicPr>
          <p:cNvPr id="1209" name="図 20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39661" y="1062690"/>
            <a:ext cx="10396424" cy="5856182"/>
          </a:xfrm>
          <a:prstGeom prst="rect">
            <a:avLst/>
          </a:prstGeom>
        </p:spPr>
      </p:pic>
      <p:sp>
        <p:nvSpPr>
          <p:cNvPr id="1210" name="図形 206"/>
          <p:cNvSpPr/>
          <p:nvPr/>
        </p:nvSpPr>
        <p:spPr>
          <a:xfrm>
            <a:off x="4002037" y="95250"/>
            <a:ext cx="7706254" cy="939486"/>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lang="ja-JP" altLang="en-US"/>
            </a:pPr>
            <a:r>
              <a:rPr lang="ja-JP" altLang="en-US" sz="2400" b="1"/>
              <a:t>資質・能力系統表、年間指導計画も</a:t>
            </a:r>
          </a:p>
          <a:p>
            <a:pPr algn="ctr">
              <a:defRPr lang="ja-JP" altLang="en-US"/>
            </a:pPr>
            <a:r>
              <a:rPr lang="ja-JP" altLang="en-US" sz="2400" b="1"/>
              <a:t>武蔵台小学校Ｗｅｂサイトからダウンロードできます。</a:t>
            </a:r>
            <a:endParaRPr lang="ja-JP" altLang="en-US" b="1"/>
          </a:p>
        </p:txBody>
      </p:sp>
      <p:sp>
        <p:nvSpPr>
          <p:cNvPr id="1211" name="図形 218"/>
          <p:cNvSpPr/>
          <p:nvPr/>
        </p:nvSpPr>
        <p:spPr>
          <a:xfrm>
            <a:off x="1543759" y="1491692"/>
            <a:ext cx="9130394" cy="2851544"/>
          </a:xfrm>
          <a:prstGeom prst="wedgeRoundRectCallout">
            <a:avLst>
              <a:gd name="adj1" fmla="val 18597"/>
              <a:gd name="adj2" fmla="val 77130"/>
              <a:gd name="adj3" fmla="val 16667"/>
            </a:avLst>
          </a:prstGeom>
        </p:spPr>
        <p:style>
          <a:lnRef idx="1">
            <a:schemeClr val="accent2"/>
          </a:lnRef>
          <a:fillRef idx="2">
            <a:schemeClr val="accent2"/>
          </a:fillRef>
          <a:effectRef idx="1">
            <a:schemeClr val="accent2"/>
          </a:effectRef>
          <a:fontRef idx="minor">
            <a:schemeClr val="dk1"/>
          </a:fontRef>
        </p:style>
        <p:txBody>
          <a:bodyPr anchor="ctr"/>
          <a:lstStyle/>
          <a:p>
            <a:pPr algn="ctr">
              <a:defRPr lang="ja-JP" altLang="en-US"/>
            </a:pPr>
            <a:endParaRPr lang="ja-JP" altLang="en-US"/>
          </a:p>
        </p:txBody>
      </p:sp>
      <p:pic>
        <p:nvPicPr>
          <p:cNvPr id="1212" name="図 21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221537" y="1639028"/>
            <a:ext cx="7745936" cy="2523450"/>
          </a:xfrm>
          <a:prstGeom prst="rect">
            <a:avLst/>
          </a:prstGeom>
        </p:spPr>
      </p:pic>
      <p:sp>
        <p:nvSpPr>
          <p:cNvPr id="1213" name="図形 219"/>
          <p:cNvSpPr/>
          <p:nvPr/>
        </p:nvSpPr>
        <p:spPr>
          <a:xfrm>
            <a:off x="6929747" y="5252357"/>
            <a:ext cx="2494311" cy="830038"/>
          </a:xfrm>
          <a:prstGeom prst="roundRect">
            <a:avLst/>
          </a:prstGeom>
          <a:solidFill>
            <a:schemeClr val="accent1">
              <a:alpha val="0"/>
            </a:schemeClr>
          </a:solidFill>
          <a:ln w="47625"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214" name="楕円 220"/>
          <p:cNvSpPr/>
          <p:nvPr/>
        </p:nvSpPr>
        <p:spPr>
          <a:xfrm>
            <a:off x="3415395" y="2027464"/>
            <a:ext cx="489857" cy="530679"/>
          </a:xfrm>
          <a:prstGeom prst="ellipse">
            <a:avLst/>
          </a:prstGeom>
          <a:noFill/>
          <a:ln w="63500" cap="flat" cmpd="sng" algn="ctr">
            <a:solidFill>
              <a:srgbClr val="00B050"/>
            </a:solidFill>
            <a:prstDash val="solid"/>
            <a:miter lim="800000"/>
          </a:ln>
        </p:spPr>
        <p:style>
          <a:lnRef idx="2">
            <a:schemeClr val="accent6"/>
          </a:lnRef>
          <a:fillRef idx="1">
            <a:schemeClr val="lt1"/>
          </a:fillRef>
          <a:effectRef idx="0">
            <a:schemeClr val="accent6"/>
          </a:effectRef>
          <a:fontRef idx="minor">
            <a:schemeClr val="dk1"/>
          </a:fontRef>
        </p:style>
        <p:txBody>
          <a:bodyPr anchor="ctr"/>
          <a:lstStyle/>
          <a:p>
            <a:pPr algn="ctr">
              <a:defRPr lang="ja-JP" altLang="en-US"/>
            </a:pPr>
            <a:endParaRPr lang="ja-JP" altLang="en-US"/>
          </a:p>
        </p:txBody>
      </p:sp>
      <p:sp>
        <p:nvSpPr>
          <p:cNvPr id="1215" name="楕円 221"/>
          <p:cNvSpPr/>
          <p:nvPr/>
        </p:nvSpPr>
        <p:spPr>
          <a:xfrm>
            <a:off x="6561365" y="2027464"/>
            <a:ext cx="489857" cy="530679"/>
          </a:xfrm>
          <a:prstGeom prst="ellipse">
            <a:avLst/>
          </a:prstGeom>
          <a:noFill/>
          <a:ln w="63500" cap="flat" cmpd="sng" algn="ctr">
            <a:solidFill>
              <a:srgbClr val="FF0000"/>
            </a:solidFill>
            <a:prstDash val="solid"/>
            <a:miter lim="800000"/>
          </a:ln>
        </p:spPr>
        <p:style>
          <a:lnRef idx="2">
            <a:schemeClr val="accent6"/>
          </a:lnRef>
          <a:fillRef idx="1">
            <a:schemeClr val="lt1"/>
          </a:fillRef>
          <a:effectRef idx="0">
            <a:schemeClr val="accent6"/>
          </a:effectRef>
          <a:fontRef idx="minor">
            <a:schemeClr val="dk1"/>
          </a:fontRef>
        </p:style>
        <p:txBody>
          <a:bodyPr anchor="ctr"/>
          <a:lstStyle/>
          <a:p>
            <a:pPr algn="ctr">
              <a:defRPr lang="ja-JP" altLang="en-US"/>
            </a:pPr>
            <a:endParaRPr lang="ja-JP" altLang="en-US"/>
          </a:p>
        </p:txBody>
      </p:sp>
      <p:sp>
        <p:nvSpPr>
          <p:cNvPr id="1216" name="楕円 222"/>
          <p:cNvSpPr/>
          <p:nvPr/>
        </p:nvSpPr>
        <p:spPr>
          <a:xfrm>
            <a:off x="6561365" y="2805792"/>
            <a:ext cx="489857" cy="530679"/>
          </a:xfrm>
          <a:prstGeom prst="ellipse">
            <a:avLst/>
          </a:prstGeom>
          <a:noFill/>
          <a:ln w="63500" cap="flat" cmpd="sng" algn="ctr">
            <a:solidFill>
              <a:srgbClr val="0070C0"/>
            </a:solidFill>
            <a:prstDash val="solid"/>
            <a:miter lim="800000"/>
          </a:ln>
        </p:spPr>
        <p:style>
          <a:lnRef idx="2">
            <a:schemeClr val="accent6"/>
          </a:lnRef>
          <a:fillRef idx="1">
            <a:schemeClr val="lt1"/>
          </a:fillRef>
          <a:effectRef idx="0">
            <a:schemeClr val="accent6"/>
          </a:effectRef>
          <a:fontRef idx="minor">
            <a:schemeClr val="dk1"/>
          </a:fontRef>
        </p:style>
        <p:txBody>
          <a:bodyPr anchor="ctr"/>
          <a:lstStyle/>
          <a:p>
            <a:pPr algn="ctr">
              <a:defRPr lang="ja-JP" altLang="en-US"/>
            </a:pPr>
            <a:endParaRPr lang="ja-JP" altLang="en-US"/>
          </a:p>
        </p:txBody>
      </p:sp>
      <p:sp>
        <p:nvSpPr>
          <p:cNvPr id="1217" name="楕円 224"/>
          <p:cNvSpPr/>
          <p:nvPr/>
        </p:nvSpPr>
        <p:spPr>
          <a:xfrm>
            <a:off x="9057457" y="2805792"/>
            <a:ext cx="489857" cy="530679"/>
          </a:xfrm>
          <a:prstGeom prst="ellipse">
            <a:avLst/>
          </a:prstGeom>
          <a:noFill/>
          <a:ln w="63500" cap="flat" cmpd="sng" algn="ctr">
            <a:solidFill>
              <a:srgbClr val="0070C0"/>
            </a:solidFill>
            <a:prstDash val="solid"/>
            <a:miter lim="800000"/>
          </a:ln>
        </p:spPr>
        <p:style>
          <a:lnRef idx="2">
            <a:schemeClr val="accent6"/>
          </a:lnRef>
          <a:fillRef idx="1">
            <a:schemeClr val="lt1"/>
          </a:fillRef>
          <a:effectRef idx="0">
            <a:schemeClr val="accent6"/>
          </a:effectRef>
          <a:fontRef idx="minor">
            <a:schemeClr val="dk1"/>
          </a:fontRef>
        </p:style>
        <p:txBody>
          <a:bodyPr anchor="ctr"/>
          <a:lstStyle/>
          <a:p>
            <a:pPr algn="ctr">
              <a:defRPr lang="ja-JP" altLang="en-US"/>
            </a:pPr>
            <a:endParaRPr lang="ja-JP" altLang="en-US"/>
          </a:p>
        </p:txBody>
      </p:sp>
      <p:sp>
        <p:nvSpPr>
          <p:cNvPr id="1218" name="楕円 225"/>
          <p:cNvSpPr/>
          <p:nvPr/>
        </p:nvSpPr>
        <p:spPr>
          <a:xfrm>
            <a:off x="7657420" y="2027464"/>
            <a:ext cx="489857" cy="530679"/>
          </a:xfrm>
          <a:prstGeom prst="ellipse">
            <a:avLst/>
          </a:prstGeom>
          <a:noFill/>
          <a:ln w="63500" cap="flat" cmpd="sng" algn="ctr">
            <a:solidFill>
              <a:srgbClr val="0070C0"/>
            </a:solidFill>
            <a:prstDash val="solid"/>
            <a:miter lim="800000"/>
          </a:ln>
        </p:spPr>
        <p:style>
          <a:lnRef idx="2">
            <a:schemeClr val="accent6"/>
          </a:lnRef>
          <a:fillRef idx="1">
            <a:schemeClr val="lt1"/>
          </a:fillRef>
          <a:effectRef idx="0">
            <a:schemeClr val="accent6"/>
          </a:effectRef>
          <a:fontRef idx="minor">
            <a:schemeClr val="dk1"/>
          </a:fontRef>
        </p:style>
        <p:txBody>
          <a:bodyPr anchor="ctr"/>
          <a:lstStyle/>
          <a:p>
            <a:pPr algn="ctr">
              <a:defRPr lang="ja-JP" altLang="en-US"/>
            </a:pPr>
            <a:endParaRPr lang="ja-JP" altLang="en-US"/>
          </a:p>
        </p:txBody>
      </p:sp>
    </p:spTree>
    <p:extLst>
      <p:ext uri="{BB962C8B-B14F-4D97-AF65-F5344CB8AC3E}">
        <p14:creationId xmlns:p14="http://schemas.microsoft.com/office/powerpoint/2010/main" val="197541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13"/>
                                        </p:tgtEl>
                                        <p:attrNameLst>
                                          <p:attrName>style.visibility</p:attrName>
                                        </p:attrNameLst>
                                      </p:cBhvr>
                                      <p:to>
                                        <p:strVal val="visible"/>
                                      </p:to>
                                    </p:set>
                                    <p:animEffect transition="in" filter="fade">
                                      <p:cBhvr>
                                        <p:cTn id="7" dur="500"/>
                                        <p:tgtEl>
                                          <p:spTgt spid="12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11"/>
                                        </p:tgtEl>
                                        <p:attrNameLst>
                                          <p:attrName>style.visibility</p:attrName>
                                        </p:attrNameLst>
                                      </p:cBhvr>
                                      <p:to>
                                        <p:strVal val="visible"/>
                                      </p:to>
                                    </p:set>
                                    <p:animEffect transition="in" filter="fade">
                                      <p:cBhvr>
                                        <p:cTn id="11" dur="1000">
                                          <p:stCondLst>
                                            <p:cond delay="0"/>
                                          </p:stCondLst>
                                        </p:cTn>
                                        <p:tgtEl>
                                          <p:spTgt spid="1211"/>
                                        </p:tgtEl>
                                      </p:cBhvr>
                                    </p:animEffect>
                                  </p:childTnLst>
                                </p:cTn>
                              </p:par>
                              <p:par>
                                <p:cTn id="12" presetID="10" presetClass="entr" presetSubtype="0" fill="hold" nodeType="withEffect">
                                  <p:stCondLst>
                                    <p:cond delay="0"/>
                                  </p:stCondLst>
                                  <p:childTnLst>
                                    <p:set>
                                      <p:cBhvr>
                                        <p:cTn id="13" dur="1" fill="hold">
                                          <p:stCondLst>
                                            <p:cond delay="0"/>
                                          </p:stCondLst>
                                        </p:cTn>
                                        <p:tgtEl>
                                          <p:spTgt spid="1212"/>
                                        </p:tgtEl>
                                        <p:attrNameLst>
                                          <p:attrName>style.visibility</p:attrName>
                                        </p:attrNameLst>
                                      </p:cBhvr>
                                      <p:to>
                                        <p:strVal val="visible"/>
                                      </p:to>
                                    </p:set>
                                    <p:animEffect transition="in" filter="fade">
                                      <p:cBhvr>
                                        <p:cTn id="14" dur="500"/>
                                        <p:tgtEl>
                                          <p:spTgt spid="1212"/>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218"/>
                                        </p:tgtEl>
                                        <p:attrNameLst>
                                          <p:attrName>style.visibility</p:attrName>
                                        </p:attrNameLst>
                                      </p:cBhvr>
                                      <p:to>
                                        <p:strVal val="visible"/>
                                      </p:to>
                                    </p:set>
                                    <p:animEffect transition="in" filter="fade">
                                      <p:cBhvr>
                                        <p:cTn id="18" dur="1000">
                                          <p:stCondLst>
                                            <p:cond delay="0"/>
                                          </p:stCondLst>
                                        </p:cTn>
                                        <p:tgtEl>
                                          <p:spTgt spid="12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16"/>
                                        </p:tgtEl>
                                        <p:attrNameLst>
                                          <p:attrName>style.visibility</p:attrName>
                                        </p:attrNameLst>
                                      </p:cBhvr>
                                      <p:to>
                                        <p:strVal val="visible"/>
                                      </p:to>
                                    </p:set>
                                    <p:animEffect transition="in" filter="fade">
                                      <p:cBhvr>
                                        <p:cTn id="21" dur="500"/>
                                        <p:tgtEl>
                                          <p:spTgt spid="12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17"/>
                                        </p:tgtEl>
                                        <p:attrNameLst>
                                          <p:attrName>style.visibility</p:attrName>
                                        </p:attrNameLst>
                                      </p:cBhvr>
                                      <p:to>
                                        <p:strVal val="visible"/>
                                      </p:to>
                                    </p:set>
                                    <p:animEffect transition="in" filter="fade">
                                      <p:cBhvr>
                                        <p:cTn id="24" dur="500"/>
                                        <p:tgtEl>
                                          <p:spTgt spid="1217"/>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215"/>
                                        </p:tgtEl>
                                        <p:attrNameLst>
                                          <p:attrName>style.visibility</p:attrName>
                                        </p:attrNameLst>
                                      </p:cBhvr>
                                      <p:to>
                                        <p:strVal val="visible"/>
                                      </p:to>
                                    </p:set>
                                    <p:animEffect transition="in" filter="fade">
                                      <p:cBhvr>
                                        <p:cTn id="28" dur="500"/>
                                        <p:tgtEl>
                                          <p:spTgt spid="1215"/>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214"/>
                                        </p:tgtEl>
                                        <p:attrNameLst>
                                          <p:attrName>style.visibility</p:attrName>
                                        </p:attrNameLst>
                                      </p:cBhvr>
                                      <p:to>
                                        <p:strVal val="visible"/>
                                      </p:to>
                                    </p:set>
                                    <p:animEffect transition="in" filter="fade">
                                      <p:cBhvr>
                                        <p:cTn id="32" dur="500"/>
                                        <p:tgtEl>
                                          <p:spTgt spid="1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1" grpId="0" animBg="1" autoUpdateAnimBg="0"/>
      <p:bldP spid="1213" grpId="0" animBg="1" autoUpdateAnimBg="0"/>
      <p:bldP spid="1214" grpId="0" animBg="1" autoUpdateAnimBg="0"/>
      <p:bldP spid="1215" grpId="0" animBg="1" autoUpdateAnimBg="0"/>
      <p:bldP spid="1216" grpId="0" animBg="1" autoUpdateAnimBg="0"/>
      <p:bldP spid="1217" grpId="0" animBg="1" autoUpdateAnimBg="0"/>
      <p:bldP spid="1218" grpId="0" animBg="1" autoUpdateAnimBg="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1736</TotalTime>
  <Words>2160</Words>
  <Application>Microsoft Office PowerPoint</Application>
  <PresentationFormat>ワイド画面</PresentationFormat>
  <Paragraphs>212</Paragraphs>
  <Slides>19</Slides>
  <Notes>19</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19</vt:i4>
      </vt:variant>
    </vt:vector>
  </HeadingPairs>
  <TitlesOfParts>
    <vt:vector size="28" baseType="lpstr">
      <vt:lpstr>HG丸ｺﾞｼｯｸM-PRO</vt:lpstr>
      <vt:lpstr>ＭＳ Ｐゴシック</vt:lpstr>
      <vt:lpstr>ＭＳ 明朝</vt:lpstr>
      <vt:lpstr>メイリオ</vt:lpstr>
      <vt:lpstr>游ゴシック</vt:lpstr>
      <vt:lpstr>游ゴシック Light</vt:lpstr>
      <vt:lpstr>Arial</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teacher</dc:creator>
  <cp:lastModifiedBy>中野区教育委員会</cp:lastModifiedBy>
  <cp:revision>156</cp:revision>
  <cp:lastPrinted>2019-08-24T02:56:48Z</cp:lastPrinted>
  <dcterms:created xsi:type="dcterms:W3CDTF">2019-07-29T00:39:00Z</dcterms:created>
  <dcterms:modified xsi:type="dcterms:W3CDTF">2019-12-04T01:28:15Z</dcterms:modified>
</cp:coreProperties>
</file>